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5" r:id="rId3"/>
    <p:sldId id="258" r:id="rId4"/>
    <p:sldId id="267" r:id="rId5"/>
    <p:sldId id="270" r:id="rId6"/>
    <p:sldId id="260" r:id="rId7"/>
    <p:sldId id="275" r:id="rId8"/>
    <p:sldId id="277" r:id="rId9"/>
    <p:sldId id="276" r:id="rId10"/>
    <p:sldId id="279" r:id="rId11"/>
    <p:sldId id="278" r:id="rId12"/>
    <p:sldId id="272" r:id="rId13"/>
    <p:sldId id="271" r:id="rId14"/>
    <p:sldId id="261" r:id="rId15"/>
    <p:sldId id="262"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37700" autoAdjust="0"/>
  </p:normalViewPr>
  <p:slideViewPr>
    <p:cSldViewPr>
      <p:cViewPr varScale="1">
        <p:scale>
          <a:sx n="48" d="100"/>
          <a:sy n="48" d="100"/>
        </p:scale>
        <p:origin x="-28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352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C4A3E2-3669-4FDE-B18B-8AF22E6ED780}" type="datetimeFigureOut">
              <a:rPr lang="en-US" smtClean="0"/>
              <a:pPr/>
              <a:t>5/7/2012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490105-BD39-41B3-B183-FB0E1CEEB46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Handout 3 is an example of a completed</a:t>
            </a:r>
            <a:r>
              <a:rPr lang="en-US" baseline="0" dirty="0" smtClean="0"/>
              <a:t> process sheet from my dissertation.  We will not have time today to do a full recorded interview, transcribed, and available for reference. </a:t>
            </a:r>
          </a:p>
          <a:p>
            <a:endParaRPr lang="en-US" baseline="0" dirty="0" smtClean="0"/>
          </a:p>
          <a:p>
            <a:r>
              <a:rPr lang="en-US" baseline="0" dirty="0" smtClean="0"/>
              <a:t>However, you can use your answers on Handout 1 to populate your own Process Sheet (Handout 4) and get an idea about how this works.  </a:t>
            </a:r>
          </a:p>
          <a:p>
            <a:endParaRPr lang="en-US" baseline="0" dirty="0" smtClean="0"/>
          </a:p>
          <a:p>
            <a:r>
              <a:rPr lang="en-US" baseline="0" dirty="0" smtClean="0"/>
              <a:t>After each person has completed Handout 1, I will ask for a volunteer to talk about one of his/her answers on Handout 1</a:t>
            </a:r>
          </a:p>
          <a:p>
            <a:r>
              <a:rPr lang="en-US" baseline="0" dirty="0" smtClean="0"/>
              <a:t>Using the structures on Handout 2, I’ll ask the group to listen to a brief interview and try to identify structures and themes</a:t>
            </a:r>
          </a:p>
          <a:p>
            <a:r>
              <a:rPr lang="en-US" baseline="0" dirty="0" smtClean="0"/>
              <a:t>Based on your knowledge of structure and theme, what stage would you estimate this person to be?  Discussion will ensue</a:t>
            </a:r>
          </a:p>
          <a:p>
            <a:endParaRPr lang="en-US" baseline="0" dirty="0" smtClean="0"/>
          </a:p>
          <a:p>
            <a:r>
              <a:rPr lang="en-US" baseline="0" dirty="0" smtClean="0"/>
              <a:t>Time permitting, several volunteers will be similarly interviewed and stage-estimated. </a:t>
            </a:r>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490105-BD39-41B3-B183-FB0E1CEEB46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After we have had multiple examples and a chance to discuss structure and theme, I’ll wrap-up with the findings from my own research</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800" dirty="0" smtClean="0"/>
              <a:t>So what</a:t>
            </a:r>
            <a:r>
              <a:rPr lang="en-US" sz="800" baseline="0" dirty="0" smtClean="0"/>
              <a:t> did I find out?</a:t>
            </a:r>
          </a:p>
          <a:p>
            <a:endParaRPr lang="en-US" sz="800" baseline="0" dirty="0" smtClean="0"/>
          </a:p>
          <a:p>
            <a:r>
              <a:rPr lang="en-US" sz="800" baseline="0" dirty="0" smtClean="0"/>
              <a:t>First of all, people seemed to be intrigued by the opportunity to talk about their futures.  </a:t>
            </a:r>
          </a:p>
          <a:p>
            <a:endParaRPr lang="en-US" sz="800" baseline="0" dirty="0" smtClean="0"/>
          </a:p>
          <a:p>
            <a:r>
              <a:rPr lang="en-US" sz="800" baseline="0" dirty="0" smtClean="0"/>
              <a:t>In fact, I had the opportunity to talk to twice as many people as I had originally planned !  As an aside to my cohort friends, please consider how important your dissertation proposal is.  Once approved, it is considered a contract between you and your committee. Changes should be made consciously and with prior approval.  I did not realize that it would be considered a substantive change to do my interviews over the phone rather than in person.  It was a slippery slope that I recovered gracefully from, and in large part, because a new set of participants eagerly stepped up to be interviewed in person.  (This message has been brought to you by the emergency broadcasting system. In the event of a real emergency, call your dissertation chair immediately!)</a:t>
            </a:r>
          </a:p>
          <a:p>
            <a:endParaRPr lang="en-US" sz="800" baseline="0" dirty="0" smtClean="0"/>
          </a:p>
          <a:p>
            <a:r>
              <a:rPr lang="en-US" sz="800" baseline="0" dirty="0" smtClean="0"/>
              <a:t>“it was fun; timely, overdue, frustrating, insightful, worthy… some said they would share their notes with a significant other. </a:t>
            </a:r>
          </a:p>
          <a:p>
            <a:endParaRPr lang="en-US" sz="800" baseline="0" dirty="0" smtClean="0"/>
          </a:p>
          <a:p>
            <a:r>
              <a:rPr lang="en-US" sz="800" baseline="0" dirty="0" smtClean="0"/>
              <a:t>Thoughts about the future were “terrifying” or felt like jumping off a cliff, or alternatively, one participant said, “I’ve prepared and I’ll be in a glide path.”</a:t>
            </a:r>
          </a:p>
          <a:p>
            <a:endParaRPr lang="en-US" sz="800" baseline="0" dirty="0" smtClean="0"/>
          </a:p>
          <a:p>
            <a:r>
              <a:rPr lang="en-US" sz="800" baseline="0" dirty="0" smtClean="0"/>
              <a:t> The boulder in the doorway</a:t>
            </a:r>
          </a:p>
          <a:p>
            <a:endParaRPr lang="en-US" sz="800" baseline="0" dirty="0" smtClean="0"/>
          </a:p>
          <a:p>
            <a:r>
              <a:rPr lang="en-US" sz="800" baseline="0" dirty="0" smtClean="0"/>
              <a:t>Found structure and was able to estimate stage</a:t>
            </a:r>
          </a:p>
          <a:p>
            <a:endParaRPr lang="en-US" sz="800" baseline="0" dirty="0" smtClean="0"/>
          </a:p>
          <a:p>
            <a:r>
              <a:rPr lang="en-US" sz="800" baseline="0" dirty="0" smtClean="0"/>
              <a:t>Most </a:t>
            </a:r>
            <a:r>
              <a:rPr lang="en-US" sz="800" baseline="0" dirty="0" err="1" smtClean="0"/>
              <a:t>signficant</a:t>
            </a:r>
            <a:r>
              <a:rPr lang="en-US" sz="800" baseline="0" dirty="0" smtClean="0"/>
              <a:t> finding ---     power of the narrated experience  -------------     Extended the SOI protocol – </a:t>
            </a:r>
            <a:r>
              <a:rPr lang="en-US" sz="800" baseline="0" dirty="0" err="1" smtClean="0"/>
              <a:t>lahey</a:t>
            </a:r>
            <a:r>
              <a:rPr lang="en-US" sz="800" baseline="0" dirty="0" smtClean="0"/>
              <a:t> “appropriate and intriguingly novel”</a:t>
            </a:r>
          </a:p>
          <a:p>
            <a:endParaRPr lang="en-US" sz="800" baseline="0" dirty="0" smtClean="0"/>
          </a:p>
          <a:p>
            <a:r>
              <a:rPr lang="en-US" sz="800" baseline="0" dirty="0" smtClean="0"/>
              <a:t>Stage distribution – consistent with large scale studies</a:t>
            </a:r>
          </a:p>
          <a:p>
            <a:endParaRPr lang="en-US" sz="800" baseline="0" dirty="0" smtClean="0"/>
          </a:p>
          <a:p>
            <a:r>
              <a:rPr lang="en-US" sz="800" baseline="0" dirty="0" smtClean="0"/>
              <a:t>Use of a coach consistent with stage</a:t>
            </a:r>
          </a:p>
          <a:p>
            <a:endParaRPr lang="en-US" sz="800" baseline="0" dirty="0" smtClean="0"/>
          </a:p>
          <a:p>
            <a:r>
              <a:rPr lang="en-US" sz="800" baseline="0" dirty="0" smtClean="0"/>
              <a:t>Recurring values</a:t>
            </a:r>
          </a:p>
          <a:p>
            <a:endParaRPr lang="en-US" sz="800" baseline="0" dirty="0" smtClean="0"/>
          </a:p>
          <a:p>
            <a:r>
              <a:rPr lang="en-US" sz="800" baseline="0" dirty="0" smtClean="0"/>
              <a:t>No role models for the use of time after traditional careers… with one exception, no discussion about hanging it all up and going to the beach or the golf course.</a:t>
            </a:r>
          </a:p>
          <a:p>
            <a:endParaRPr lang="en-US" sz="800" baseline="0" dirty="0" smtClean="0"/>
          </a:p>
          <a:p>
            <a:r>
              <a:rPr lang="en-US" sz="800" baseline="0" dirty="0" smtClean="0"/>
              <a:t>As I wrote in my dissertation , the one great disappointment for me was that no one mentioned an awareness of the extended lifespan that is playing out for us.  Constructive developmental theory talks about subject object shifts.  I’m ‘subject’ to something when it exists and I’m not aware of it. Things that are “Object” to us, we can hold out, get some distance from, and analyze.  Like that frog in water that is slowly being heated, I wonder if the participants are “subject” to this time in life…in it yet not seeing it.  I was careful not to color my agenda with any questions about this timeframe, but be assured, if I could coach these folks, I would plant a few seeds. </a:t>
            </a:r>
          </a:p>
          <a:p>
            <a:endParaRPr lang="en-US" sz="800" baseline="0" dirty="0" smtClean="0"/>
          </a:p>
          <a:p>
            <a:r>
              <a:rPr lang="en-US" sz="800" baseline="0" dirty="0" smtClean="0"/>
              <a:t>Reflective practitioner and this program – the experience of being a researcher rather than being a coach.   Subject-object interview – uses the best listening and probing skills of coaching, but not trying to coach or change anything.  Aware of myself holding back from coaching;  aware of holding back my thoughts about my own future;  aware of really staying with the participant.   Value of hearing the recordings</a:t>
            </a:r>
          </a:p>
          <a:p>
            <a:endParaRPr lang="en-US" sz="800" baseline="0" dirty="0" smtClean="0"/>
          </a:p>
          <a:p>
            <a:r>
              <a:rPr lang="en-US" sz="800" baseline="0" dirty="0" smtClean="0"/>
              <a:t>This was action research.  Participants said they learned something about themselves or were motivated to take a next step.  Follow-on work </a:t>
            </a:r>
          </a:p>
          <a:p>
            <a:endParaRPr lang="en-US" sz="800" baseline="0" dirty="0" smtClean="0"/>
          </a:p>
          <a:p>
            <a:r>
              <a:rPr lang="en-US" sz="800" baseline="0" dirty="0" smtClean="0"/>
              <a:t>I’d like to finish with some implications and discussion by building out this </a:t>
            </a:r>
            <a:r>
              <a:rPr lang="en-US" sz="800" baseline="0" dirty="0" err="1" smtClean="0"/>
              <a:t>mindmap</a:t>
            </a:r>
            <a:r>
              <a:rPr lang="en-US" sz="800" baseline="0" dirty="0" smtClean="0"/>
              <a:t> that I started a few minutes ago.</a:t>
            </a:r>
          </a:p>
          <a:p>
            <a:endParaRPr lang="en-US" sz="800" baseline="0" dirty="0" smtClean="0"/>
          </a:p>
          <a:p>
            <a:r>
              <a:rPr lang="en-US" sz="800" baseline="0" dirty="0" smtClean="0"/>
              <a:t>Go to mind map on wall – DON”T flip slide</a:t>
            </a:r>
          </a:p>
          <a:p>
            <a:endParaRPr lang="en-US" sz="800" baseline="0" dirty="0" smtClean="0"/>
          </a:p>
          <a:p>
            <a:endParaRPr lang="en-US" sz="800" baseline="0" dirty="0" smtClean="0"/>
          </a:p>
          <a:p>
            <a:endParaRPr lang="en-US" sz="800" dirty="0" smtClean="0"/>
          </a:p>
          <a:p>
            <a:endParaRPr lang="en-US" sz="800" dirty="0" smtClean="0"/>
          </a:p>
          <a:p>
            <a:endParaRPr lang="en-US" sz="800" dirty="0" smtClean="0"/>
          </a:p>
          <a:p>
            <a:endParaRPr lang="en-US" sz="800" baseline="0" dirty="0" smtClean="0"/>
          </a:p>
        </p:txBody>
      </p:sp>
      <p:sp>
        <p:nvSpPr>
          <p:cNvPr id="4" name="Slide Number Placeholder 3"/>
          <p:cNvSpPr>
            <a:spLocks noGrp="1"/>
          </p:cNvSpPr>
          <p:nvPr>
            <p:ph type="sldNum" sz="quarter" idx="10"/>
          </p:nvPr>
        </p:nvSpPr>
        <p:spPr/>
        <p:txBody>
          <a:bodyPr/>
          <a:lstStyle/>
          <a:p>
            <a:fld id="{B6270486-0897-44FC-997F-69A1F6BFE2A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 like to wrap</a:t>
            </a:r>
            <a:r>
              <a:rPr lang="en-US" baseline="0" dirty="0" smtClean="0"/>
              <a:t> up by talking a little about the meaning and implications of this work. </a:t>
            </a:r>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will play the animated </a:t>
            </a:r>
            <a:r>
              <a:rPr lang="en-US" dirty="0" err="1" smtClean="0"/>
              <a:t>powerpoint</a:t>
            </a:r>
            <a:r>
              <a:rPr lang="en-US" baseline="0" dirty="0" smtClean="0"/>
              <a:t> I have put together as a closing</a:t>
            </a:r>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1000" dirty="0" smtClean="0"/>
              <a:t>“Eutopia” means a preferred future.  </a:t>
            </a:r>
          </a:p>
          <a:p>
            <a:r>
              <a:rPr lang="en-US" sz="1000" dirty="0" smtClean="0"/>
              <a:t>One of many scenarios</a:t>
            </a:r>
            <a:r>
              <a:rPr lang="en-US" sz="1000" baseline="0" dirty="0" smtClean="0"/>
              <a:t> about the future</a:t>
            </a:r>
          </a:p>
          <a:p>
            <a:endParaRPr lang="en-US" sz="1000" dirty="0" smtClean="0"/>
          </a:p>
          <a:p>
            <a:r>
              <a:rPr lang="en-US" sz="1000" dirty="0" smtClean="0"/>
              <a:t>Utopia</a:t>
            </a:r>
            <a:r>
              <a:rPr lang="en-US" sz="1000" baseline="0" dirty="0" smtClean="0"/>
              <a:t> – Thomas More’s --- ideal place available only to an elite few</a:t>
            </a:r>
            <a:endParaRPr lang="en-US" sz="1000" dirty="0" smtClean="0"/>
          </a:p>
          <a:p>
            <a:r>
              <a:rPr lang="en-US" sz="1000" dirty="0" smtClean="0"/>
              <a:t>Eutopia-- with an e – a preferred place</a:t>
            </a:r>
            <a:r>
              <a:rPr lang="en-US" sz="1000" baseline="0" dirty="0" smtClean="0"/>
              <a:t> and in my definition it is a place that honors my personal values and is within reach.</a:t>
            </a:r>
            <a:endParaRPr lang="en-US" sz="1000" dirty="0" smtClean="0"/>
          </a:p>
          <a:p>
            <a:endParaRPr lang="en-US" sz="1000" dirty="0" smtClean="0"/>
          </a:p>
          <a:p>
            <a:r>
              <a:rPr lang="en-US" sz="1000" dirty="0" smtClean="0"/>
              <a:t>I found the word </a:t>
            </a:r>
            <a:r>
              <a:rPr lang="en-US" sz="1000" i="1" dirty="0" smtClean="0"/>
              <a:t>eutopia</a:t>
            </a:r>
            <a:r>
              <a:rPr lang="en-US" sz="1000" dirty="0" smtClean="0"/>
              <a:t> following a residency in Seattle, where Dr. Kenney</a:t>
            </a:r>
          </a:p>
          <a:p>
            <a:r>
              <a:rPr lang="en-US" sz="1000" dirty="0" smtClean="0"/>
              <a:t>Anticipatory anthropology “what do you imagine your future to be?” </a:t>
            </a:r>
          </a:p>
          <a:p>
            <a:r>
              <a:rPr lang="en-US" sz="1000" dirty="0" smtClean="0"/>
              <a:t>I nearly jumped out of my seat when I heard this question.</a:t>
            </a:r>
          </a:p>
          <a:p>
            <a:r>
              <a:rPr lang="en-US" sz="1000" dirty="0" smtClean="0"/>
              <a:t>.  From anticipatory anthropology I found futures research and futures studies, and my mentor and committee member Dr. Bezold.</a:t>
            </a:r>
          </a:p>
          <a:p>
            <a:endParaRPr lang="en-US" sz="1000" dirty="0" smtClean="0"/>
          </a:p>
          <a:p>
            <a:r>
              <a:rPr lang="en-US" sz="1000" dirty="0" smtClean="0"/>
              <a:t>I have coined the word eutopiagraphy meaning – narratives of preferred future selves.</a:t>
            </a:r>
          </a:p>
          <a:p>
            <a:r>
              <a:rPr lang="en-US" sz="1000" dirty="0" smtClean="0"/>
              <a:t>Extension of the research methodology of auto/biography  -- stories</a:t>
            </a:r>
            <a:r>
              <a:rPr lang="en-US" sz="1000" baseline="0" dirty="0" smtClean="0"/>
              <a:t> about lives that have been lived.</a:t>
            </a:r>
            <a:r>
              <a:rPr lang="en-US" sz="1000" dirty="0" smtClean="0"/>
              <a:t>  I intend the word to be an extension of the rich history of biography and autobiography as a research method that are stories about lives that have been lived.  </a:t>
            </a:r>
          </a:p>
          <a:p>
            <a:endParaRPr lang="en-US" sz="1000" dirty="0" smtClean="0"/>
          </a:p>
          <a:p>
            <a:r>
              <a:rPr lang="en-US" sz="1000" dirty="0" smtClean="0"/>
              <a:t>Eutopiagraphies are narratives /stories about lives that are to-be-lived, and more specifically, are about preferred future selves.  </a:t>
            </a:r>
          </a:p>
          <a:p>
            <a:endParaRPr lang="en-US" sz="1000" dirty="0" smtClean="0"/>
          </a:p>
          <a:p>
            <a:r>
              <a:rPr lang="en-US" sz="1000" dirty="0" smtClean="0"/>
              <a:t> With this as background, let me step into my presentation in more depth.</a:t>
            </a:r>
          </a:p>
          <a:p>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B6270486-0897-44FC-997F-69A1F6BFE2A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what other connections are important?</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Executive and leadership coaching– in search of credentials and </a:t>
            </a:r>
            <a:r>
              <a:rPr lang="en-US" sz="1200" kern="1200" dirty="0" err="1" smtClean="0">
                <a:solidFill>
                  <a:schemeClr val="tx1"/>
                </a:solidFill>
                <a:latin typeface="+mn-lt"/>
                <a:ea typeface="+mn-ea"/>
                <a:cs typeface="+mn-cs"/>
              </a:rPr>
              <a:t>credibilty</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Need for research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Call for coaches to know about adult development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Frank </a:t>
            </a:r>
            <a:r>
              <a:rPr lang="en-US" dirty="0" err="1" smtClean="0"/>
              <a:t>Balll</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Chose Kegan constructive developmental theory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Work with Lisa Lahey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Kegan in over our heads == adaptive challenges.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About</a:t>
            </a:r>
            <a:r>
              <a:rPr lang="en-US" sz="1200" kern="1200" dirty="0" smtClean="0">
                <a:solidFill>
                  <a:schemeClr val="tx1"/>
                </a:solidFill>
                <a:latin typeface="+mn-lt"/>
                <a:ea typeface="+mn-ea"/>
                <a:cs typeface="+mn-cs"/>
              </a:rPr>
              <a:t> constructive-developmental theory --- subject/object shifts,  connection and autonomy,   relationships, control, responsibility</a:t>
            </a: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 chose to work with Robert Kegan’s constructive-developmental theory and was honored to have his colleague, Dr. Lisa Lahey,  as my mentor on my content ILA.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futures studies. creation of values-based alternatives for the future that compel us to take action today to make that future a reality.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Futures studies in its purest form is necessarily action research -- when the participant changes something today as a result of the consideration of future alternatives.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future self exercise.  In spite of the ubiquity of this practice among coaches I found no research about it in the field of coaching.  (let’s add a circle for this so that we don’t forget that it exists, even if it hasn’t been researched in the field of coaching</a:t>
            </a:r>
            <a:r>
              <a:rPr lang="en-US" sz="1200" kern="1200" baseline="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 program in Leadership and Change, we can put a placeholder on the map for this connection.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My goal in this research was to contribute to the research literature of coaching by connecting a common practice (# 8)-- a future self exercise, to constructive developmental theory (#6), within the context of a preferred future, a scenario from futures studies </a:t>
            </a:r>
            <a:r>
              <a:rPr lang="en-US"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The underlying research methodology – eutopiagraphy </a:t>
            </a:r>
            <a:r>
              <a:rPr lang="en-US"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 can be considered a new way of learning – a new epistemology when seen in this context.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My research question was “what can eutopiagraphy (a narrative of a preferred future self)  tell me as a researcher/coach regarding a client’s meaning making – their constructive-developmental stage?”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Let’s see how this all fits together. (next graphic)</a:t>
            </a:r>
            <a:endParaRPr lang="en-US" sz="1000" dirty="0" smtClean="0"/>
          </a:p>
          <a:p>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800" dirty="0" smtClean="0"/>
              <a:t>If the 21st century</a:t>
            </a:r>
            <a:r>
              <a:rPr lang="en-US" sz="800" baseline="0" dirty="0" smtClean="0"/>
              <a:t> really does provide enormous adaptive challenges, we will need to learn and grow into larger and larger worldviews that generate more alternatives for living and thriving”. </a:t>
            </a:r>
          </a:p>
          <a:p>
            <a:endParaRPr lang="en-US" sz="800" baseline="0" dirty="0" smtClean="0"/>
          </a:p>
          <a:p>
            <a:r>
              <a:rPr lang="en-US" sz="800" baseline="0" dirty="0" smtClean="0"/>
              <a:t>Kegan’s theory of constructive developmental stages is one way to identify the ways in which people build their worldviews and the meaning they attach to those views. Wrapped in the great and recursive tension between wanting to be connected and wanting to be independent, people at different stages make meaning of their relationships, sense of responsibility, and control in significantly different ways. </a:t>
            </a:r>
          </a:p>
          <a:p>
            <a:endParaRPr lang="en-US" sz="800" baseline="0" dirty="0" smtClean="0"/>
          </a:p>
          <a:p>
            <a:r>
              <a:rPr lang="en-US" sz="800" baseline="0" dirty="0" smtClean="0"/>
              <a:t>I knew I wanted to talk to people about their futures, specifically the futures they anticipated in this wedge of time.  I chose to ask about a preferred future self, one of many archetypes of futures studies.  </a:t>
            </a:r>
          </a:p>
          <a:p>
            <a:endParaRPr lang="en-US" sz="800" baseline="0" dirty="0" smtClean="0"/>
          </a:p>
          <a:p>
            <a:r>
              <a:rPr lang="en-US" sz="800" baseline="0" dirty="0" smtClean="0"/>
              <a:t>My goals in this exploratory research were multifold</a:t>
            </a:r>
          </a:p>
          <a:p>
            <a:r>
              <a:rPr lang="en-US" sz="800" baseline="0" dirty="0" smtClean="0"/>
              <a:t>--  to find out if a narrative of a preferred future was charged enough emotionally to reveal structures and stages of constructive developmental theory;  If so, this would extend the use of a subject-object interview which traditionally uses stories about lived experiences to evoke such structure. </a:t>
            </a:r>
          </a:p>
          <a:p>
            <a:r>
              <a:rPr lang="en-US" sz="800" baseline="0" dirty="0" smtClean="0"/>
              <a:t>-- if found, identify implications for developmental coaching</a:t>
            </a:r>
          </a:p>
          <a:p>
            <a:r>
              <a:rPr lang="en-US" sz="800" baseline="0" dirty="0" smtClean="0"/>
              <a:t>-- add depth to coaching research by adding to the literature about evidence based interventions</a:t>
            </a:r>
          </a:p>
          <a:p>
            <a:endParaRPr lang="en-US" sz="800" baseline="0" dirty="0" smtClean="0"/>
          </a:p>
          <a:p>
            <a:r>
              <a:rPr lang="en-US" sz="800" baseline="0" dirty="0" smtClean="0"/>
              <a:t>Next slide</a:t>
            </a:r>
          </a:p>
          <a:p>
            <a:endParaRPr lang="en-US" sz="800" baseline="0" dirty="0" smtClean="0"/>
          </a:p>
          <a:p>
            <a:endParaRPr lang="en-US" sz="800" baseline="0" dirty="0" smtClean="0"/>
          </a:p>
          <a:p>
            <a:endParaRPr lang="en-US" sz="800" baseline="0" dirty="0" smtClean="0"/>
          </a:p>
        </p:txBody>
      </p:sp>
      <p:sp>
        <p:nvSpPr>
          <p:cNvPr id="4" name="Slide Number Placeholder 3"/>
          <p:cNvSpPr>
            <a:spLocks noGrp="1"/>
          </p:cNvSpPr>
          <p:nvPr>
            <p:ph type="sldNum" sz="quarter" idx="10"/>
          </p:nvPr>
        </p:nvSpPr>
        <p:spPr/>
        <p:txBody>
          <a:bodyPr/>
          <a:lstStyle/>
          <a:p>
            <a:fld id="{B6270486-0897-44FC-997F-69A1F6BFE2A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800" baseline="0" dirty="0" smtClean="0"/>
              <a:t>Here is everything you need to know about how I did my research (well, not really….)</a:t>
            </a:r>
            <a:endParaRPr lang="en-US" sz="800" baseline="0" dirty="0" smtClean="0"/>
          </a:p>
          <a:p>
            <a:endParaRPr lang="en-US" sz="800" baseline="0" dirty="0" smtClean="0"/>
          </a:p>
        </p:txBody>
      </p:sp>
      <p:sp>
        <p:nvSpPr>
          <p:cNvPr id="4" name="Slide Number Placeholder 3"/>
          <p:cNvSpPr>
            <a:spLocks noGrp="1"/>
          </p:cNvSpPr>
          <p:nvPr>
            <p:ph type="sldNum" sz="quarter" idx="10"/>
          </p:nvPr>
        </p:nvSpPr>
        <p:spPr/>
        <p:txBody>
          <a:bodyPr/>
          <a:lstStyle/>
          <a:p>
            <a:fld id="{B6270486-0897-44FC-997F-69A1F6BFE2A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84490105-BD39-41B3-B183-FB0E1CEEB46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words on the handout sheet will be </a:t>
            </a:r>
          </a:p>
          <a:p>
            <a:endParaRPr lang="en-US" baseline="0" dirty="0" smtClean="0"/>
          </a:p>
          <a:p>
            <a:r>
              <a:rPr lang="en-US" baseline="0" dirty="0" smtClean="0"/>
              <a:t>Opportunity</a:t>
            </a:r>
          </a:p>
          <a:p>
            <a:endParaRPr lang="en-US" baseline="0" dirty="0" smtClean="0"/>
          </a:p>
          <a:p>
            <a:r>
              <a:rPr lang="en-US" baseline="0" dirty="0" smtClean="0"/>
              <a:t>Risk</a:t>
            </a:r>
          </a:p>
          <a:p>
            <a:endParaRPr lang="en-US" baseline="0" dirty="0" smtClean="0"/>
          </a:p>
          <a:p>
            <a:r>
              <a:rPr lang="en-US" baseline="0" dirty="0" smtClean="0"/>
              <a:t>Success</a:t>
            </a:r>
          </a:p>
          <a:p>
            <a:endParaRPr lang="en-US" baseline="0" dirty="0" smtClean="0"/>
          </a:p>
          <a:p>
            <a:r>
              <a:rPr lang="en-US" baseline="0" dirty="0" smtClean="0"/>
              <a:t>Challenge</a:t>
            </a:r>
          </a:p>
          <a:p>
            <a:endParaRPr lang="en-US" baseline="0" dirty="0" smtClean="0"/>
          </a:p>
          <a:p>
            <a:r>
              <a:rPr lang="en-US" baseline="0" dirty="0" smtClean="0"/>
              <a:t>Role model</a:t>
            </a:r>
          </a:p>
          <a:p>
            <a:endParaRPr lang="en-US" baseline="0" dirty="0" smtClean="0"/>
          </a:p>
          <a:p>
            <a:r>
              <a:rPr lang="en-US" baseline="0" dirty="0" smtClean="0"/>
              <a:t>Strong stand; non-negotiable</a:t>
            </a:r>
          </a:p>
          <a:p>
            <a:endParaRPr lang="en-US" baseline="0" dirty="0" smtClean="0"/>
          </a:p>
          <a:p>
            <a:r>
              <a:rPr lang="en-US" baseline="0" dirty="0" smtClean="0"/>
              <a:t>Torn</a:t>
            </a:r>
          </a:p>
          <a:p>
            <a:endParaRPr lang="en-US" baseline="0" dirty="0" smtClean="0"/>
          </a:p>
          <a:p>
            <a:r>
              <a:rPr lang="en-US" baseline="0" dirty="0" smtClean="0"/>
              <a:t>Important</a:t>
            </a:r>
          </a:p>
          <a:p>
            <a:endParaRPr lang="en-US" baseline="0" dirty="0" smtClean="0"/>
          </a:p>
          <a:p>
            <a:r>
              <a:rPr lang="en-US" baseline="0" dirty="0" smtClean="0"/>
              <a:t>Let go of</a:t>
            </a:r>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490105-BD39-41B3-B183-FB0E1CEEB46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Handout</a:t>
            </a:r>
            <a:r>
              <a:rPr lang="en-US" baseline="0" dirty="0" smtClean="0"/>
              <a:t> 2 summarizes Constructive Development structures and is your reference sheet for creating a Process Sheet (Handout 3)  for your responses on Handout 1.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490105-BD39-41B3-B183-FB0E1CEEB46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70811D4-2B61-4F8F-B63D-BA004B0E2204}" type="datetime1">
              <a:rPr lang="en-US" smtClean="0"/>
              <a:pPr/>
              <a:t>5/7/2012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D9F2A5F-6FCB-4BAD-B00E-1C6E12B9E3A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558975-A6F7-446F-B3EF-296ED7C3AAC7}" type="datetime1">
              <a:rPr lang="en-US" smtClean="0"/>
              <a:pPr/>
              <a:t>5/7/2012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9F2A5F-6FCB-4BAD-B00E-1C6E12B9E3A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1C8604-2BED-4B43-BC40-D5A58EB2534E}" type="datetime1">
              <a:rPr lang="en-US" smtClean="0"/>
              <a:pPr/>
              <a:t>5/7/2012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9F2A5F-6FCB-4BAD-B00E-1C6E12B9E3A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16EDD2-119C-4B67-BE70-BC7B41C2FF0C}" type="datetime1">
              <a:rPr lang="en-US" smtClean="0"/>
              <a:pPr/>
              <a:t>5/7/2012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9F2A5F-6FCB-4BAD-B00E-1C6E12B9E3A0}"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E05B56-185C-4ED8-BAED-14093F0FFFCC}" type="datetime1">
              <a:rPr lang="en-US" smtClean="0"/>
              <a:pPr/>
              <a:t>5/7/2012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9F2A5F-6FCB-4BAD-B00E-1C6E12B9E3A0}"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79A23B-4561-487C-AC99-B5796A695151}" type="datetime1">
              <a:rPr lang="en-US" smtClean="0"/>
              <a:pPr/>
              <a:t>5/7/2012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9F2A5F-6FCB-4BAD-B00E-1C6E12B9E3A0}"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0A1069-5C35-4846-A7CB-059E0C1913DB}" type="datetime1">
              <a:rPr lang="en-US" smtClean="0"/>
              <a:pPr/>
              <a:t>5/7/2012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D9F2A5F-6FCB-4BAD-B00E-1C6E12B9E3A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AD8F02C-75A2-4841-AAB2-0EFA1493B01E}" type="datetime1">
              <a:rPr lang="en-US" smtClean="0"/>
              <a:pPr/>
              <a:t>5/7/2012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D9F2A5F-6FCB-4BAD-B00E-1C6E12B9E3A0}"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8ECF8F-CE5B-4667-8091-21E8800A5234}" type="datetime1">
              <a:rPr lang="en-US" smtClean="0"/>
              <a:pPr/>
              <a:t>5/7/2012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D9F2A5F-6FCB-4BAD-B00E-1C6E12B9E3A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99B82A1-6722-4319-8EF0-AEE4A7F80F6D}" type="datetime1">
              <a:rPr lang="en-US" smtClean="0"/>
              <a:pPr/>
              <a:t>5/7/2012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9F2A5F-6FCB-4BAD-B00E-1C6E12B9E3A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371860D-0845-43EC-83AA-17828E3DF8F7}" type="datetime1">
              <a:rPr lang="en-US" smtClean="0"/>
              <a:pPr/>
              <a:t>5/7/2012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D9F2A5F-6FCB-4BAD-B00E-1C6E12B9E3A0}"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69B5564-F8E1-4B98-91A1-5DFA4BE69A26}" type="datetime1">
              <a:rPr lang="en-US" smtClean="0"/>
              <a:pPr/>
              <a:t>5/7/2012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9F2A5F-6FCB-4BAD-B00E-1C6E12B9E3A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3962400"/>
            <a:ext cx="6400800" cy="1752600"/>
          </a:xfrm>
        </p:spPr>
        <p:txBody>
          <a:bodyPr>
            <a:normAutofit/>
          </a:bodyPr>
          <a:lstStyle/>
          <a:p>
            <a:r>
              <a:rPr lang="en-US" sz="2000" i="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rPr>
              <a:t>Kori Diehl</a:t>
            </a:r>
          </a:p>
          <a:p>
            <a:r>
              <a:rPr lang="en-US" sz="2000" i="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rPr>
              <a:t>PhD, MBA, ACC</a:t>
            </a:r>
            <a:endParaRPr lang="en-US" sz="2000" i="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endParaRPr>
          </a:p>
          <a:p>
            <a:r>
              <a:rPr lang="en-US" sz="2000" i="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rPr>
              <a:t>June, 2012</a:t>
            </a:r>
          </a:p>
          <a:p>
            <a:endParaRPr lang="en-US" sz="2000" i="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endParaRPr>
          </a:p>
        </p:txBody>
      </p:sp>
      <p:sp>
        <p:nvSpPr>
          <p:cNvPr id="4" name="Subtitle 2"/>
          <p:cNvSpPr txBox="1">
            <a:spLocks/>
          </p:cNvSpPr>
          <p:nvPr/>
        </p:nvSpPr>
        <p:spPr>
          <a:xfrm>
            <a:off x="2209800" y="1447800"/>
            <a:ext cx="6400800" cy="1828800"/>
          </a:xfrm>
          <a:prstGeom prst="rect">
            <a:avLst/>
          </a:prstGeom>
        </p:spPr>
        <p:txBody>
          <a:bodyPr vert="horz" lIns="45720" rIns="45720">
            <a:noAutofit/>
          </a:bodyPr>
          <a:lstStyle/>
          <a:p>
            <a:pPr marL="0" marR="64008" lvl="0" indent="0" algn="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800" b="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Eutopiagraphies: </a:t>
            </a:r>
          </a:p>
          <a:p>
            <a:pPr marL="0" marR="64008" lvl="0" indent="0" algn="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800" b="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Narratives</a:t>
            </a:r>
            <a:r>
              <a:rPr kumimoji="0" lang="en-US" sz="2800" b="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of Preferred Future Selves</a:t>
            </a:r>
          </a:p>
          <a:p>
            <a:pPr marL="0" marR="64008" lvl="0" indent="0" algn="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en-US" sz="2800" dirty="0" smtClean="0">
                <a:solidFill>
                  <a:schemeClr val="tx2"/>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with implications for</a:t>
            </a:r>
          </a:p>
          <a:p>
            <a:pPr marL="0" marR="64008" lvl="0" indent="0" algn="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800" b="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Developmental</a:t>
            </a:r>
            <a:r>
              <a:rPr kumimoji="0" lang="en-US" sz="2800" b="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Coaching</a:t>
            </a:r>
            <a:endParaRPr kumimoji="0" lang="en-US" sz="2800" b="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5" name="Slide Number Placeholder 4"/>
          <p:cNvSpPr>
            <a:spLocks noGrp="1"/>
          </p:cNvSpPr>
          <p:nvPr>
            <p:ph type="sldNum" sz="quarter" idx="12"/>
          </p:nvPr>
        </p:nvSpPr>
        <p:spPr/>
        <p:txBody>
          <a:bodyPr/>
          <a:lstStyle/>
          <a:p>
            <a:fld id="{4D9F2A5F-6FCB-4BAD-B00E-1C6E12B9E3A0}"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9F2A5F-6FCB-4BAD-B00E-1C6E12B9E3A0}" type="slidenum">
              <a:rPr lang="en-US" smtClean="0"/>
              <a:pPr/>
              <a:t>10</a:t>
            </a:fld>
            <a:endParaRPr lang="en-US" dirty="0"/>
          </a:p>
        </p:txBody>
      </p:sp>
      <p:sp>
        <p:nvSpPr>
          <p:cNvPr id="4" name="Title 3"/>
          <p:cNvSpPr>
            <a:spLocks noGrp="1"/>
          </p:cNvSpPr>
          <p:nvPr>
            <p:ph type="title"/>
          </p:nvPr>
        </p:nvSpPr>
        <p:spPr/>
        <p:txBody>
          <a:bodyPr>
            <a:normAutofit/>
          </a:bodyPr>
          <a:lstStyle/>
          <a:p>
            <a:r>
              <a:rPr lang="en-US" sz="2000" dirty="0" smtClean="0"/>
              <a:t>Handout 3:  Process Sheet Example</a:t>
            </a:r>
            <a:endParaRPr lang="en-US" sz="2000" dirty="0"/>
          </a:p>
        </p:txBody>
      </p:sp>
      <p:sp>
        <p:nvSpPr>
          <p:cNvPr id="5" name="TextBox 4"/>
          <p:cNvSpPr txBox="1"/>
          <p:nvPr/>
        </p:nvSpPr>
        <p:spPr>
          <a:xfrm>
            <a:off x="1981200" y="2133600"/>
            <a:ext cx="5562600" cy="369332"/>
          </a:xfrm>
          <a:prstGeom prst="rect">
            <a:avLst/>
          </a:prstGeom>
          <a:noFill/>
        </p:spPr>
        <p:txBody>
          <a:bodyPr wrap="square" rtlCol="0">
            <a:spAutoFit/>
          </a:bodyPr>
          <a:lstStyle/>
          <a:p>
            <a:r>
              <a:rPr lang="en-US" dirty="0" smtClean="0"/>
              <a:t>Please refer to Handout 3</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9F2A5F-6FCB-4BAD-B00E-1C6E12B9E3A0}" type="slidenum">
              <a:rPr lang="en-US" smtClean="0"/>
              <a:pPr/>
              <a:t>11</a:t>
            </a:fld>
            <a:endParaRPr lang="en-US" dirty="0"/>
          </a:p>
        </p:txBody>
      </p:sp>
      <p:sp>
        <p:nvSpPr>
          <p:cNvPr id="4" name="Title 3"/>
          <p:cNvSpPr>
            <a:spLocks noGrp="1"/>
          </p:cNvSpPr>
          <p:nvPr>
            <p:ph type="title"/>
          </p:nvPr>
        </p:nvSpPr>
        <p:spPr/>
        <p:txBody>
          <a:bodyPr>
            <a:normAutofit/>
          </a:bodyPr>
          <a:lstStyle/>
          <a:p>
            <a:r>
              <a:rPr lang="en-US" sz="2000" dirty="0" smtClean="0"/>
              <a:t>Handout 4: Process Sheet</a:t>
            </a:r>
            <a:endParaRPr lang="en-US" sz="2000" dirty="0"/>
          </a:p>
        </p:txBody>
      </p:sp>
      <p:graphicFrame>
        <p:nvGraphicFramePr>
          <p:cNvPr id="6" name="Table 5"/>
          <p:cNvGraphicFramePr>
            <a:graphicFrameLocks noGrp="1"/>
          </p:cNvGraphicFramePr>
          <p:nvPr/>
        </p:nvGraphicFramePr>
        <p:xfrm>
          <a:off x="685801" y="1386831"/>
          <a:ext cx="7848598" cy="4075775"/>
        </p:xfrm>
        <a:graphic>
          <a:graphicData uri="http://schemas.openxmlformats.org/drawingml/2006/table">
            <a:tbl>
              <a:tblPr/>
              <a:tblGrid>
                <a:gridCol w="1214427"/>
                <a:gridCol w="1266652"/>
                <a:gridCol w="964080"/>
                <a:gridCol w="4403439"/>
              </a:tblGrid>
              <a:tr h="383431">
                <a:tc gridSpan="4">
                  <a:txBody>
                    <a:bodyPr/>
                    <a:lstStyle/>
                    <a:p>
                      <a:pPr marL="0" marR="0">
                        <a:lnSpc>
                          <a:spcPct val="115000"/>
                        </a:lnSpc>
                        <a:spcBef>
                          <a:spcPts val="0"/>
                        </a:spcBef>
                        <a:spcAft>
                          <a:spcPts val="0"/>
                        </a:spcAft>
                      </a:pPr>
                      <a:r>
                        <a:rPr lang="en-US" sz="1100" b="1">
                          <a:latin typeface="Times New Roman"/>
                          <a:ea typeface="Times New Roman"/>
                          <a:cs typeface="Times New Roman"/>
                        </a:rPr>
                        <a:t>Demographics</a:t>
                      </a:r>
                      <a:endParaRPr lang="en-US" sz="1000">
                        <a:latin typeface="Calibri"/>
                        <a:ea typeface="Times New Roman"/>
                        <a:cs typeface="Times New Roman"/>
                      </a:endParaRPr>
                    </a:p>
                    <a:p>
                      <a:pPr marL="0" marR="0">
                        <a:lnSpc>
                          <a:spcPct val="115000"/>
                        </a:lnSpc>
                        <a:spcBef>
                          <a:spcPts val="0"/>
                        </a:spcBef>
                        <a:spcAft>
                          <a:spcPts val="0"/>
                        </a:spcAft>
                      </a:pPr>
                      <a:r>
                        <a:rPr lang="en-US" sz="1100" b="1">
                          <a:latin typeface="Times New Roman"/>
                          <a:ea typeface="Times New Roman"/>
                          <a:cs typeface="Times New Roman"/>
                        </a:rPr>
                        <a:t>                  Age:                     Sex:                            Position:  </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533725">
                <a:tc>
                  <a:txBody>
                    <a:bodyPr/>
                    <a:lstStyle/>
                    <a:p>
                      <a:pPr marL="0" marR="0">
                        <a:lnSpc>
                          <a:spcPct val="115000"/>
                        </a:lnSpc>
                        <a:spcBef>
                          <a:spcPts val="0"/>
                        </a:spcBef>
                        <a:spcAft>
                          <a:spcPts val="0"/>
                        </a:spcAft>
                      </a:pPr>
                      <a:r>
                        <a:rPr lang="en-US" sz="1100" b="1">
                          <a:latin typeface="Times New Roman"/>
                          <a:ea typeface="Times New Roman"/>
                          <a:cs typeface="Times New Roman"/>
                        </a:rPr>
                        <a:t>Bit # </a:t>
                      </a:r>
                      <a:endParaRPr lang="en-US" sz="1000">
                        <a:latin typeface="Calibri"/>
                        <a:ea typeface="Times New Roman"/>
                        <a:cs typeface="Times New Roman"/>
                      </a:endParaRPr>
                    </a:p>
                    <a:p>
                      <a:pPr marL="0" marR="0">
                        <a:lnSpc>
                          <a:spcPct val="115000"/>
                        </a:lnSpc>
                        <a:spcBef>
                          <a:spcPts val="0"/>
                        </a:spcBef>
                        <a:spcAft>
                          <a:spcPts val="0"/>
                        </a:spcAft>
                      </a:pPr>
                      <a:r>
                        <a:rPr lang="en-US" sz="1100" b="1">
                          <a:latin typeface="Times New Roman"/>
                          <a:ea typeface="Times New Roman"/>
                          <a:cs typeface="Times New Roman"/>
                        </a:rPr>
                        <a:t>(Interview page/line)</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Times New Roman"/>
                          <a:cs typeface="Times New Roman"/>
                        </a:rPr>
                        <a:t>Theme</a:t>
                      </a:r>
                      <a:endParaRPr lang="en-US" sz="1000">
                        <a:latin typeface="Calibri"/>
                        <a:ea typeface="Times New Roman"/>
                        <a:cs typeface="Times New Roman"/>
                      </a:endParaRPr>
                    </a:p>
                    <a:p>
                      <a:pPr marL="0" marR="0" algn="ctr">
                        <a:lnSpc>
                          <a:spcPct val="115000"/>
                        </a:lnSpc>
                        <a:spcBef>
                          <a:spcPts val="0"/>
                        </a:spcBef>
                        <a:spcAft>
                          <a:spcPts val="0"/>
                        </a:spcAft>
                      </a:pPr>
                      <a:r>
                        <a:rPr lang="en-US" sz="1100">
                          <a:latin typeface="Times New Roman"/>
                          <a:ea typeface="Times New Roman"/>
                          <a:cs typeface="Times New Roman"/>
                        </a:rPr>
                        <a:t>(values, view of others, range of perception, control, responsibility)</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Times New Roman"/>
                          <a:cs typeface="Times New Roman"/>
                        </a:rPr>
                        <a:t>Stage estimate</a:t>
                      </a:r>
                      <a:endParaRPr lang="en-US" sz="1000">
                        <a:latin typeface="Calibri"/>
                        <a:ea typeface="Times New Roman"/>
                        <a:cs typeface="Times New Roman"/>
                      </a:endParaRPr>
                    </a:p>
                    <a:p>
                      <a:pPr marL="0" marR="0" algn="ctr">
                        <a:lnSpc>
                          <a:spcPct val="115000"/>
                        </a:lnSpc>
                        <a:spcBef>
                          <a:spcPts val="0"/>
                        </a:spcBef>
                        <a:spcAft>
                          <a:spcPts val="0"/>
                        </a:spcAft>
                      </a:pPr>
                      <a:r>
                        <a:rPr lang="en-US" sz="1100">
                          <a:latin typeface="Times New Roman"/>
                          <a:ea typeface="Times New Roman"/>
                          <a:cs typeface="Times New Roman"/>
                        </a:rPr>
                        <a:t>(3,4,5)</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3825" marR="0" algn="ctr">
                        <a:lnSpc>
                          <a:spcPct val="115000"/>
                        </a:lnSpc>
                        <a:spcBef>
                          <a:spcPts val="0"/>
                        </a:spcBef>
                        <a:spcAft>
                          <a:spcPts val="0"/>
                        </a:spcAft>
                      </a:pPr>
                      <a:endParaRPr lang="en-US" sz="1000">
                        <a:latin typeface="Calibri"/>
                        <a:ea typeface="Times New Roman"/>
                        <a:cs typeface="Times New Roman"/>
                      </a:endParaRPr>
                    </a:p>
                    <a:p>
                      <a:pPr marL="123825" marR="0" algn="ctr">
                        <a:lnSpc>
                          <a:spcPct val="115000"/>
                        </a:lnSpc>
                        <a:spcBef>
                          <a:spcPts val="0"/>
                        </a:spcBef>
                        <a:spcAft>
                          <a:spcPts val="0"/>
                        </a:spcAft>
                      </a:pPr>
                      <a:r>
                        <a:rPr lang="en-US" sz="1100" b="1">
                          <a:latin typeface="Times New Roman"/>
                          <a:ea typeface="Times New Roman"/>
                          <a:cs typeface="Times New Roman"/>
                        </a:rPr>
                        <a:t>Evidence and tests of stage hypotheses</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431">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p>
                      <a:pPr marL="0" marR="0">
                        <a:lnSpc>
                          <a:spcPct val="115000"/>
                        </a:lnSpc>
                        <a:spcBef>
                          <a:spcPts val="0"/>
                        </a:spcBef>
                        <a:spcAft>
                          <a:spcPts val="0"/>
                        </a:spcAft>
                      </a:pPr>
                      <a:r>
                        <a:rPr lang="en-US" sz="1100">
                          <a:latin typeface="Times New Roman"/>
                          <a:ea typeface="Times New Roman"/>
                          <a:cs typeface="Times New Roman"/>
                        </a:rPr>
                        <a:t>    </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p>
                      <a:pPr marL="0" marR="0">
                        <a:lnSpc>
                          <a:spcPct val="115000"/>
                        </a:lnSpc>
                        <a:spcBef>
                          <a:spcPts val="0"/>
                        </a:spcBef>
                        <a:spcAft>
                          <a:spcPts val="0"/>
                        </a:spcAft>
                      </a:pPr>
                      <a:r>
                        <a:rPr lang="en-US" sz="1100">
                          <a:latin typeface="Times New Roman"/>
                          <a:ea typeface="Times New Roman"/>
                          <a:cs typeface="Times New Roman"/>
                        </a:rPr>
                        <a:t>    </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16">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16">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latin typeface="Times New Roman"/>
                          <a:ea typeface="Times New Roman"/>
                          <a:cs typeface="Times New Roman"/>
                        </a:rPr>
                        <a:t>    </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16">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16">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highlight>
                          <a:srgbClr val="FFFF00"/>
                        </a:highlight>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highlight>
                          <a:srgbClr val="FFFF00"/>
                        </a:highlight>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16">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404">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431">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Times New Roman"/>
                        <a:ea typeface="Times New Roman"/>
                        <a:cs typeface="Times New Roman"/>
                      </a:endParaRPr>
                    </a:p>
                    <a:p>
                      <a:pPr marL="0" marR="0">
                        <a:lnSpc>
                          <a:spcPct val="115000"/>
                        </a:lnSpc>
                        <a:spcBef>
                          <a:spcPts val="0"/>
                        </a:spcBef>
                        <a:spcAft>
                          <a:spcPts val="0"/>
                        </a:spcAft>
                      </a:pPr>
                      <a:r>
                        <a:rPr lang="en-US" sz="1100">
                          <a:latin typeface="Times New Roman"/>
                          <a:ea typeface="Times New Roman"/>
                          <a:cs typeface="Times New Roman"/>
                        </a:rPr>
                        <a:t>   </a:t>
                      </a:r>
                      <a:endParaRPr lang="en-US" sz="1000">
                        <a:latin typeface="Calibri"/>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Times New Roman"/>
                        <a:ea typeface="Times New Roman"/>
                        <a:cs typeface="Times New Roman"/>
                      </a:endParaRPr>
                    </a:p>
                  </a:txBody>
                  <a:tcPr marL="62516" marR="62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2057400" y="1828800"/>
            <a:ext cx="6019800" cy="3733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667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667000" y="762000"/>
            <a:ext cx="4222631" cy="381000"/>
          </a:xfrm>
          <a:prstGeom prst="rect">
            <a:avLst/>
          </a:prstGeom>
          <a:noFill/>
        </p:spPr>
        <p:txBody>
          <a:bodyPr wrap="square" rtlCol="0">
            <a:spAutoFit/>
          </a:bodyPr>
          <a:lstStyle/>
          <a:p>
            <a:pPr algn="ctr"/>
            <a:r>
              <a:rPr lang="en-US" dirty="0" smtClean="0"/>
              <a:t>Findings</a:t>
            </a:r>
            <a:endParaRPr lang="en-US" dirty="0"/>
          </a:p>
        </p:txBody>
      </p:sp>
      <p:sp>
        <p:nvSpPr>
          <p:cNvPr id="24" name="TextBox 23"/>
          <p:cNvSpPr txBox="1"/>
          <p:nvPr/>
        </p:nvSpPr>
        <p:spPr>
          <a:xfrm>
            <a:off x="2286000" y="1905000"/>
            <a:ext cx="6858000" cy="4801314"/>
          </a:xfrm>
          <a:prstGeom prst="rect">
            <a:avLst/>
          </a:prstGeom>
          <a:noFill/>
        </p:spPr>
        <p:txBody>
          <a:bodyPr wrap="square" rtlCol="0">
            <a:spAutoFit/>
          </a:bodyPr>
          <a:lstStyle/>
          <a:p>
            <a:pPr>
              <a:buClr>
                <a:schemeClr val="bg2">
                  <a:lumMod val="50000"/>
                </a:schemeClr>
              </a:buClr>
              <a:buFont typeface="Wingdings" pitchFamily="2" charset="2"/>
              <a:buChar char="Ø"/>
            </a:pPr>
            <a:r>
              <a:rPr lang="en-US" dirty="0" smtClean="0"/>
              <a:t>  Participant engagement/enthusiasm </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Successful identification of structure and stage</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Stage distribution as anticipated</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Anticipated use of coach is stage related</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Values-based futures</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“To-be-lived experience”</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Unimagined possibilities</a:t>
            </a:r>
          </a:p>
          <a:p>
            <a:pPr>
              <a:buClr>
                <a:schemeClr val="bg2">
                  <a:lumMod val="50000"/>
                </a:schemeClr>
              </a:buClr>
              <a:buFont typeface="Wingdings" pitchFamily="2" charset="2"/>
              <a:buChar char="Ø"/>
            </a:pPr>
            <a:endParaRPr lang="en-US" dirty="0" smtClean="0"/>
          </a:p>
          <a:p>
            <a:pPr>
              <a:buClr>
                <a:schemeClr val="bg2">
                  <a:lumMod val="50000"/>
                </a:schemeClr>
              </a:buClr>
            </a:pPr>
            <a:endParaRPr lang="en-US" dirty="0" smtClean="0"/>
          </a:p>
          <a:p>
            <a:pPr>
              <a:buClr>
                <a:schemeClr val="bg2">
                  <a:lumMod val="50000"/>
                </a:schemeClr>
              </a:buClr>
            </a:pPr>
            <a:endParaRPr lang="en-US" dirty="0" smtClean="0"/>
          </a:p>
          <a:p>
            <a:pPr>
              <a:buClr>
                <a:schemeClr val="bg2">
                  <a:lumMod val="50000"/>
                </a:schemeClr>
              </a:buClr>
            </a:pPr>
            <a:endParaRPr lang="en-US" dirty="0" smtClean="0"/>
          </a:p>
        </p:txBody>
      </p:sp>
      <p:sp>
        <p:nvSpPr>
          <p:cNvPr id="26" name="Slide Number Placeholder 25"/>
          <p:cNvSpPr>
            <a:spLocks noGrp="1"/>
          </p:cNvSpPr>
          <p:nvPr>
            <p:ph type="sldNum" sz="quarter" idx="12"/>
          </p:nvPr>
        </p:nvSpPr>
        <p:spPr/>
        <p:txBody>
          <a:bodyPr/>
          <a:lstStyle/>
          <a:p>
            <a:fld id="{4D9F2A5F-6FCB-4BAD-B00E-1C6E12B9E3A0}" type="slidenum">
              <a:rPr lang="en-US" smtClean="0"/>
              <a:pPr/>
              <a:t>12</a:t>
            </a:fld>
            <a:endParaRPr lang="en-US" dirty="0"/>
          </a:p>
        </p:txBody>
      </p:sp>
      <p:sp>
        <p:nvSpPr>
          <p:cNvPr id="12" name="Rounded Rectangle 11"/>
          <p:cNvSpPr/>
          <p:nvPr/>
        </p:nvSpPr>
        <p:spPr>
          <a:xfrm>
            <a:off x="4191000" y="5791200"/>
            <a:ext cx="4419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r>
              <a:rPr lang="en-US" dirty="0" smtClean="0">
                <a:latin typeface="Times New Roman" pitchFamily="18" charset="0"/>
                <a:cs typeface="Times New Roman" pitchFamily="18" charset="0"/>
              </a:rPr>
              <a:t>Use of a to-be-lived experience within the context of SOI – “appropriate and intriguingly novel”  (Lisa Lahey)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val 51"/>
          <p:cNvSpPr/>
          <p:nvPr/>
        </p:nvSpPr>
        <p:spPr>
          <a:xfrm>
            <a:off x="76200" y="5105400"/>
            <a:ext cx="2743200" cy="1295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124200" y="3962400"/>
            <a:ext cx="2971800" cy="152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6324600" y="4876800"/>
            <a:ext cx="2590800" cy="152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705600" y="1524000"/>
            <a:ext cx="1676400" cy="2590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239000" y="1752600"/>
            <a:ext cx="381000" cy="381000"/>
          </a:xfrm>
          <a:prstGeom prst="rect">
            <a:avLst/>
          </a:prstGeom>
          <a:noFill/>
        </p:spPr>
      </p:pic>
      <p:pic>
        <p:nvPicPr>
          <p:cNvPr id="18"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543800" y="1676400"/>
            <a:ext cx="381000" cy="381000"/>
          </a:xfrm>
          <a:prstGeom prst="rect">
            <a:avLst/>
          </a:prstGeom>
          <a:noFill/>
        </p:spPr>
      </p:pic>
      <p:pic>
        <p:nvPicPr>
          <p:cNvPr id="19"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239000" y="2590800"/>
            <a:ext cx="304800" cy="304800"/>
          </a:xfrm>
          <a:prstGeom prst="rect">
            <a:avLst/>
          </a:prstGeom>
          <a:noFill/>
        </p:spPr>
      </p:pic>
      <p:pic>
        <p:nvPicPr>
          <p:cNvPr id="21"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467600" y="2743200"/>
            <a:ext cx="304800" cy="304800"/>
          </a:xfrm>
          <a:prstGeom prst="rect">
            <a:avLst/>
          </a:prstGeom>
          <a:noFill/>
        </p:spPr>
      </p:pic>
      <p:pic>
        <p:nvPicPr>
          <p:cNvPr id="28"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162800" y="2895600"/>
            <a:ext cx="304800" cy="304800"/>
          </a:xfrm>
          <a:prstGeom prst="rect">
            <a:avLst/>
          </a:prstGeom>
          <a:noFill/>
        </p:spPr>
      </p:pic>
      <p:pic>
        <p:nvPicPr>
          <p:cNvPr id="30"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696200" y="2895600"/>
            <a:ext cx="304800" cy="304800"/>
          </a:xfrm>
          <a:prstGeom prst="rect">
            <a:avLst/>
          </a:prstGeom>
          <a:noFill/>
        </p:spPr>
      </p:pic>
      <p:pic>
        <p:nvPicPr>
          <p:cNvPr id="32"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391400" y="3048000"/>
            <a:ext cx="304800" cy="304800"/>
          </a:xfrm>
          <a:prstGeom prst="rect">
            <a:avLst/>
          </a:prstGeom>
          <a:noFill/>
        </p:spPr>
      </p:pic>
      <p:pic>
        <p:nvPicPr>
          <p:cNvPr id="34"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7391400" y="3657600"/>
            <a:ext cx="381000" cy="381000"/>
          </a:xfrm>
          <a:prstGeom prst="rect">
            <a:avLst/>
          </a:prstGeom>
          <a:noFill/>
        </p:spPr>
      </p:pic>
      <p:pic>
        <p:nvPicPr>
          <p:cNvPr id="20482" name="Picture 2" descr="C:\Users\kori\AppData\Local\Microsoft\Windows\Temporary Internet Files\Content.IE5\N6XS3W1B\MP900387785[1].jpg"/>
          <p:cNvPicPr>
            <a:picLocks noChangeAspect="1" noChangeArrowheads="1"/>
          </p:cNvPicPr>
          <p:nvPr/>
        </p:nvPicPr>
        <p:blipFill>
          <a:blip r:embed="rId4" cstate="print"/>
          <a:srcRect/>
          <a:stretch>
            <a:fillRect/>
          </a:stretch>
        </p:blipFill>
        <p:spPr bwMode="auto">
          <a:xfrm>
            <a:off x="4267200" y="1524000"/>
            <a:ext cx="1708661" cy="1219200"/>
          </a:xfrm>
          <a:prstGeom prst="rect">
            <a:avLst/>
          </a:prstGeom>
          <a:noFill/>
        </p:spPr>
      </p:pic>
      <p:sp>
        <p:nvSpPr>
          <p:cNvPr id="36" name="TextBox 35"/>
          <p:cNvSpPr txBox="1"/>
          <p:nvPr/>
        </p:nvSpPr>
        <p:spPr>
          <a:xfrm>
            <a:off x="6400800" y="496669"/>
            <a:ext cx="2209800" cy="646331"/>
          </a:xfrm>
          <a:prstGeom prst="rect">
            <a:avLst/>
          </a:prstGeom>
          <a:noFill/>
        </p:spPr>
        <p:txBody>
          <a:bodyPr wrap="square" rtlCol="0">
            <a:spAutoFit/>
          </a:bodyPr>
          <a:lstStyle/>
          <a:p>
            <a:pPr algn="ctr"/>
            <a:r>
              <a:rPr lang="en-US" b="1" dirty="0" smtClean="0"/>
              <a:t>Stage Identification &amp; Distribution</a:t>
            </a:r>
            <a:endParaRPr lang="en-US" b="1" dirty="0"/>
          </a:p>
        </p:txBody>
      </p:sp>
      <p:sp>
        <p:nvSpPr>
          <p:cNvPr id="39" name="Rectangular Callout 38"/>
          <p:cNvSpPr/>
          <p:nvPr/>
        </p:nvSpPr>
        <p:spPr>
          <a:xfrm rot="10800000">
            <a:off x="1219200" y="685800"/>
            <a:ext cx="2590800" cy="1905000"/>
          </a:xfrm>
          <a:prstGeom prst="wedgeRectCallout">
            <a:avLst>
              <a:gd name="adj1" fmla="val -68705"/>
              <a:gd name="adj2" fmla="val -5190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219200" y="933271"/>
            <a:ext cx="2590800" cy="1200329"/>
          </a:xfrm>
          <a:prstGeom prst="rect">
            <a:avLst/>
          </a:prstGeom>
          <a:noFill/>
        </p:spPr>
        <p:txBody>
          <a:bodyPr wrap="square" rtlCol="0">
            <a:spAutoFit/>
          </a:bodyPr>
          <a:lstStyle/>
          <a:p>
            <a:pPr algn="ctr"/>
            <a:r>
              <a:rPr lang="en-US" dirty="0" smtClean="0"/>
              <a:t>Fun; timely; overdue; educational; frustrating; insightful; worthy; share with significant other</a:t>
            </a:r>
            <a:endParaRPr lang="en-US" dirty="0"/>
          </a:p>
        </p:txBody>
      </p:sp>
      <p:sp>
        <p:nvSpPr>
          <p:cNvPr id="41" name="Rectangle 40"/>
          <p:cNvSpPr/>
          <p:nvPr/>
        </p:nvSpPr>
        <p:spPr>
          <a:xfrm>
            <a:off x="6324600" y="4473476"/>
            <a:ext cx="2590800" cy="2308324"/>
          </a:xfrm>
          <a:prstGeom prst="rect">
            <a:avLst/>
          </a:prstGeom>
        </p:spPr>
        <p:txBody>
          <a:bodyPr wrap="square">
            <a:spAutoFit/>
          </a:bodyPr>
          <a:lstStyle/>
          <a:p>
            <a:pPr algn="ctr"/>
            <a:r>
              <a:rPr lang="en-US" b="1" dirty="0" smtClean="0"/>
              <a:t>Use of Coach</a:t>
            </a:r>
          </a:p>
          <a:p>
            <a:pPr algn="ctr"/>
            <a:endParaRPr lang="en-US" b="1" dirty="0"/>
          </a:p>
          <a:p>
            <a:pPr algn="ctr"/>
            <a:endParaRPr lang="en-US" dirty="0" smtClean="0"/>
          </a:p>
          <a:p>
            <a:pPr algn="ctr"/>
            <a:r>
              <a:rPr lang="en-US" dirty="0" smtClean="0"/>
              <a:t>Consultant/Teacher</a:t>
            </a:r>
            <a:endParaRPr lang="en-US" dirty="0"/>
          </a:p>
          <a:p>
            <a:pPr algn="ctr"/>
            <a:r>
              <a:rPr lang="en-US" dirty="0" smtClean="0"/>
              <a:t>-- Trusted Advisor</a:t>
            </a:r>
            <a:endParaRPr lang="en-US" dirty="0"/>
          </a:p>
          <a:p>
            <a:pPr algn="ctr"/>
            <a:r>
              <a:rPr lang="en-US" dirty="0" smtClean="0"/>
              <a:t>-- ?</a:t>
            </a:r>
          </a:p>
          <a:p>
            <a:pPr algn="ctr"/>
            <a:endParaRPr lang="en-US" b="1" dirty="0"/>
          </a:p>
          <a:p>
            <a:pPr algn="ctr"/>
            <a:endParaRPr lang="en-US" b="1" dirty="0" smtClean="0"/>
          </a:p>
        </p:txBody>
      </p:sp>
      <p:pic>
        <p:nvPicPr>
          <p:cNvPr id="20483" name="Picture 3" descr="C:\Users\kori\AppData\Local\Microsoft\Windows\Temporary Internet Files\Content.IE5\77HHLLUN\MC900299207[1].wmf"/>
          <p:cNvPicPr>
            <a:picLocks noChangeAspect="1" noChangeArrowheads="1"/>
          </p:cNvPicPr>
          <p:nvPr/>
        </p:nvPicPr>
        <p:blipFill>
          <a:blip r:embed="rId5" cstate="print"/>
          <a:srcRect/>
          <a:stretch>
            <a:fillRect/>
          </a:stretch>
        </p:blipFill>
        <p:spPr bwMode="auto">
          <a:xfrm>
            <a:off x="3476625" y="4292600"/>
            <a:ext cx="872487" cy="584200"/>
          </a:xfrm>
          <a:prstGeom prst="rect">
            <a:avLst/>
          </a:prstGeom>
          <a:noFill/>
        </p:spPr>
      </p:pic>
      <p:pic>
        <p:nvPicPr>
          <p:cNvPr id="45" name="Picture 3" descr="C:\Users\kori\AppData\Local\Microsoft\Windows\Temporary Internet Files\Content.IE5\77HHLLUN\MC900299207[1].wmf"/>
          <p:cNvPicPr>
            <a:picLocks noChangeAspect="1" noChangeArrowheads="1"/>
          </p:cNvPicPr>
          <p:nvPr/>
        </p:nvPicPr>
        <p:blipFill>
          <a:blip r:embed="rId5" cstate="print"/>
          <a:srcRect/>
          <a:stretch>
            <a:fillRect/>
          </a:stretch>
        </p:blipFill>
        <p:spPr bwMode="auto">
          <a:xfrm rot="10800000">
            <a:off x="4648200" y="4292600"/>
            <a:ext cx="872487" cy="584200"/>
          </a:xfrm>
          <a:prstGeom prst="rect">
            <a:avLst/>
          </a:prstGeom>
          <a:noFill/>
        </p:spPr>
      </p:pic>
      <p:sp>
        <p:nvSpPr>
          <p:cNvPr id="46" name="TextBox 45"/>
          <p:cNvSpPr txBox="1"/>
          <p:nvPr/>
        </p:nvSpPr>
        <p:spPr>
          <a:xfrm>
            <a:off x="3200400" y="3316069"/>
            <a:ext cx="2667000" cy="646331"/>
          </a:xfrm>
          <a:prstGeom prst="rect">
            <a:avLst/>
          </a:prstGeom>
          <a:noFill/>
        </p:spPr>
        <p:txBody>
          <a:bodyPr wrap="square" rtlCol="0">
            <a:spAutoFit/>
          </a:bodyPr>
          <a:lstStyle/>
          <a:p>
            <a:pPr algn="ctr"/>
            <a:r>
              <a:rPr lang="en-US" b="1" dirty="0"/>
              <a:t>Power of Narrated Experience</a:t>
            </a:r>
          </a:p>
        </p:txBody>
      </p:sp>
      <p:sp>
        <p:nvSpPr>
          <p:cNvPr id="48" name="TextBox 47"/>
          <p:cNvSpPr txBox="1"/>
          <p:nvPr/>
        </p:nvSpPr>
        <p:spPr>
          <a:xfrm>
            <a:off x="3352800" y="4888468"/>
            <a:ext cx="990600" cy="369332"/>
          </a:xfrm>
          <a:prstGeom prst="rect">
            <a:avLst/>
          </a:prstGeom>
          <a:noFill/>
        </p:spPr>
        <p:txBody>
          <a:bodyPr wrap="square" rtlCol="0">
            <a:spAutoFit/>
          </a:bodyPr>
          <a:lstStyle/>
          <a:p>
            <a:pPr algn="ctr"/>
            <a:r>
              <a:rPr lang="en-US" dirty="0" smtClean="0"/>
              <a:t>Lived</a:t>
            </a:r>
            <a:endParaRPr lang="en-US" dirty="0"/>
          </a:p>
        </p:txBody>
      </p:sp>
      <p:sp>
        <p:nvSpPr>
          <p:cNvPr id="49" name="TextBox 48"/>
          <p:cNvSpPr txBox="1"/>
          <p:nvPr/>
        </p:nvSpPr>
        <p:spPr>
          <a:xfrm>
            <a:off x="4419600" y="4888468"/>
            <a:ext cx="1295400" cy="369332"/>
          </a:xfrm>
          <a:prstGeom prst="rect">
            <a:avLst/>
          </a:prstGeom>
          <a:noFill/>
        </p:spPr>
        <p:txBody>
          <a:bodyPr wrap="square" rtlCol="0">
            <a:spAutoFit/>
          </a:bodyPr>
          <a:lstStyle/>
          <a:p>
            <a:pPr algn="ctr"/>
            <a:r>
              <a:rPr lang="en-US" dirty="0" smtClean="0"/>
              <a:t>To be Lived</a:t>
            </a:r>
            <a:endParaRPr lang="en-US" dirty="0"/>
          </a:p>
        </p:txBody>
      </p:sp>
      <p:sp>
        <p:nvSpPr>
          <p:cNvPr id="50" name="Rectangle 49"/>
          <p:cNvSpPr/>
          <p:nvPr/>
        </p:nvSpPr>
        <p:spPr>
          <a:xfrm>
            <a:off x="228600" y="4724400"/>
            <a:ext cx="2438400" cy="2308324"/>
          </a:xfrm>
          <a:prstGeom prst="rect">
            <a:avLst/>
          </a:prstGeom>
        </p:spPr>
        <p:txBody>
          <a:bodyPr wrap="square">
            <a:spAutoFit/>
          </a:bodyPr>
          <a:lstStyle/>
          <a:p>
            <a:pPr algn="ctr"/>
            <a:r>
              <a:rPr lang="en-US" b="1" dirty="0" smtClean="0"/>
              <a:t>Values</a:t>
            </a:r>
          </a:p>
          <a:p>
            <a:pPr algn="ctr"/>
            <a:endParaRPr lang="en-US" b="1" dirty="0"/>
          </a:p>
          <a:p>
            <a:pPr algn="ctr"/>
            <a:r>
              <a:rPr lang="en-US" dirty="0" smtClean="0"/>
              <a:t>--Finances</a:t>
            </a:r>
          </a:p>
          <a:p>
            <a:pPr algn="ctr"/>
            <a:r>
              <a:rPr lang="en-US" dirty="0" smtClean="0"/>
              <a:t>-- Integrity</a:t>
            </a:r>
          </a:p>
          <a:p>
            <a:pPr algn="ctr"/>
            <a:r>
              <a:rPr lang="en-US" dirty="0" smtClean="0"/>
              <a:t>-- Community</a:t>
            </a:r>
          </a:p>
          <a:p>
            <a:pPr algn="ctr"/>
            <a:endParaRPr lang="en-US" dirty="0" smtClean="0"/>
          </a:p>
          <a:p>
            <a:pPr algn="ctr"/>
            <a:endParaRPr lang="en-US" b="1" dirty="0"/>
          </a:p>
          <a:p>
            <a:pPr algn="ctr"/>
            <a:endParaRPr lang="en-US" b="1" dirty="0" smtClean="0"/>
          </a:p>
        </p:txBody>
      </p:sp>
      <p:sp>
        <p:nvSpPr>
          <p:cNvPr id="26" name="Oval 25"/>
          <p:cNvSpPr/>
          <p:nvPr/>
        </p:nvSpPr>
        <p:spPr>
          <a:xfrm>
            <a:off x="457200" y="2743200"/>
            <a:ext cx="1676400" cy="1828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cxnSp>
        <p:nvCxnSpPr>
          <p:cNvPr id="29" name="Straight Connector 28"/>
          <p:cNvCxnSpPr>
            <a:stCxn id="26" idx="3"/>
            <a:endCxn id="26" idx="7"/>
          </p:cNvCxnSpPr>
          <p:nvPr/>
        </p:nvCxnSpPr>
        <p:spPr>
          <a:xfrm rot="5400000" flipH="1" flipV="1">
            <a:off x="648821" y="3064903"/>
            <a:ext cx="1293158" cy="1185394"/>
          </a:xfrm>
          <a:prstGeom prst="line">
            <a:avLst/>
          </a:prstGeom>
          <a:ln w="177800"/>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819400" y="4191000"/>
            <a:ext cx="4495800" cy="381000"/>
          </a:xfrm>
          <a:prstGeom prst="rect">
            <a:avLst/>
          </a:prstGeom>
          <a:noFill/>
        </p:spPr>
        <p:txBody>
          <a:bodyPr wrap="square" rtlCol="0">
            <a:spAutoFit/>
          </a:bodyPr>
          <a:lstStyle/>
          <a:p>
            <a:pPr algn="ctr"/>
            <a:endParaRPr lang="en-US" b="1" dirty="0">
              <a:latin typeface="Arial Black" pitchFamily="34" charset="0"/>
            </a:endParaRPr>
          </a:p>
        </p:txBody>
      </p:sp>
      <p:sp>
        <p:nvSpPr>
          <p:cNvPr id="38" name="TextBox 37"/>
          <p:cNvSpPr txBox="1"/>
          <p:nvPr/>
        </p:nvSpPr>
        <p:spPr>
          <a:xfrm>
            <a:off x="381000" y="3163669"/>
            <a:ext cx="1828800" cy="646331"/>
          </a:xfrm>
          <a:prstGeom prst="rect">
            <a:avLst/>
          </a:prstGeom>
          <a:noFill/>
        </p:spPr>
        <p:txBody>
          <a:bodyPr wrap="square" rtlCol="0">
            <a:spAutoFit/>
          </a:bodyPr>
          <a:lstStyle/>
          <a:p>
            <a:pPr algn="ctr"/>
            <a:r>
              <a:rPr lang="en-US" b="1" dirty="0" smtClean="0"/>
              <a:t>Extra generation of time</a:t>
            </a:r>
            <a:endParaRPr lang="en-US" b="1" dirty="0"/>
          </a:p>
        </p:txBody>
      </p:sp>
      <p:sp>
        <p:nvSpPr>
          <p:cNvPr id="55" name="TextBox 54"/>
          <p:cNvSpPr txBox="1"/>
          <p:nvPr/>
        </p:nvSpPr>
        <p:spPr>
          <a:xfrm>
            <a:off x="4343400" y="228600"/>
            <a:ext cx="1447800" cy="400110"/>
          </a:xfrm>
          <a:prstGeom prst="rect">
            <a:avLst/>
          </a:prstGeom>
          <a:noFill/>
        </p:spPr>
        <p:txBody>
          <a:bodyPr wrap="square" rtlCol="0">
            <a:spAutoFit/>
          </a:bodyPr>
          <a:lstStyle/>
          <a:p>
            <a:pPr algn="ctr"/>
            <a:r>
              <a:rPr lang="en-US" sz="2000" b="1" dirty="0" smtClean="0"/>
              <a:t>Findings</a:t>
            </a:r>
            <a:endParaRPr lang="en-US" sz="2000" b="1" dirty="0"/>
          </a:p>
        </p:txBody>
      </p:sp>
      <p:sp>
        <p:nvSpPr>
          <p:cNvPr id="31" name="Slide Number Placeholder 30"/>
          <p:cNvSpPr>
            <a:spLocks noGrp="1"/>
          </p:cNvSpPr>
          <p:nvPr>
            <p:ph type="sldNum" sz="quarter" idx="12"/>
          </p:nvPr>
        </p:nvSpPr>
        <p:spPr/>
        <p:txBody>
          <a:bodyPr/>
          <a:lstStyle/>
          <a:p>
            <a:fld id="{4D9F2A5F-6FCB-4BAD-B00E-1C6E12B9E3A0}"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2133600" y="1828800"/>
            <a:ext cx="5943600" cy="3505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143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447800" y="762000"/>
            <a:ext cx="3581400" cy="381000"/>
          </a:xfrm>
          <a:prstGeom prst="rect">
            <a:avLst/>
          </a:prstGeom>
          <a:noFill/>
        </p:spPr>
        <p:txBody>
          <a:bodyPr wrap="square" rtlCol="0">
            <a:spAutoFit/>
          </a:bodyPr>
          <a:lstStyle/>
          <a:p>
            <a:pPr algn="ctr"/>
            <a:r>
              <a:rPr lang="en-US" dirty="0" smtClean="0"/>
              <a:t>Meaning and Implications</a:t>
            </a:r>
            <a:endParaRPr lang="en-US" dirty="0"/>
          </a:p>
        </p:txBody>
      </p:sp>
      <p:sp>
        <p:nvSpPr>
          <p:cNvPr id="24" name="TextBox 23"/>
          <p:cNvSpPr txBox="1"/>
          <p:nvPr/>
        </p:nvSpPr>
        <p:spPr>
          <a:xfrm>
            <a:off x="2133600" y="2057400"/>
            <a:ext cx="6858000" cy="3970318"/>
          </a:xfrm>
          <a:prstGeom prst="rect">
            <a:avLst/>
          </a:prstGeom>
          <a:noFill/>
        </p:spPr>
        <p:txBody>
          <a:bodyPr wrap="square" rtlCol="0">
            <a:spAutoFit/>
          </a:bodyPr>
          <a:lstStyle/>
          <a:p>
            <a:pPr>
              <a:buClr>
                <a:schemeClr val="bg2">
                  <a:lumMod val="50000"/>
                </a:schemeClr>
              </a:buClr>
              <a:buFont typeface="Wingdings" pitchFamily="2" charset="2"/>
              <a:buChar char="Ø"/>
            </a:pPr>
            <a:r>
              <a:rPr lang="en-US" dirty="0" smtClean="0"/>
              <a:t>  Eutopiagraphy extends application of SOI &amp; Kolb</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Applied CDT to Futures Studies</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Context-dependent application </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Constructive development + leadership + change</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Stage-specific coaching; Coach curriculum</a:t>
            </a:r>
          </a:p>
          <a:p>
            <a:pPr>
              <a:buClr>
                <a:schemeClr val="bg2">
                  <a:lumMod val="50000"/>
                </a:schemeClr>
              </a:buClr>
            </a:pPr>
            <a:endParaRPr lang="en-US" dirty="0" smtClean="0"/>
          </a:p>
          <a:p>
            <a:pPr>
              <a:buClr>
                <a:schemeClr val="bg2">
                  <a:lumMod val="50000"/>
                </a:schemeClr>
              </a:buClr>
              <a:buFont typeface="Wingdings" pitchFamily="2" charset="2"/>
              <a:buChar char="Ø"/>
            </a:pPr>
            <a:r>
              <a:rPr lang="en-US" dirty="0" smtClean="0"/>
              <a:t>  Coach as adaptive leader </a:t>
            </a:r>
          </a:p>
          <a:p>
            <a:pPr>
              <a:buClr>
                <a:schemeClr val="bg2">
                  <a:lumMod val="50000"/>
                </a:schemeClr>
              </a:buClr>
            </a:pPr>
            <a:endParaRPr lang="en-US" dirty="0" smtClean="0"/>
          </a:p>
          <a:p>
            <a:pPr>
              <a:buClr>
                <a:schemeClr val="bg2">
                  <a:lumMod val="50000"/>
                </a:schemeClr>
              </a:buClr>
            </a:pPr>
            <a:endParaRPr lang="en-US" dirty="0" smtClean="0"/>
          </a:p>
          <a:p>
            <a:pPr>
              <a:buClr>
                <a:schemeClr val="bg2">
                  <a:lumMod val="50000"/>
                </a:schemeClr>
              </a:buClr>
            </a:pPr>
            <a:endParaRPr lang="en-US" dirty="0" smtClean="0"/>
          </a:p>
        </p:txBody>
      </p:sp>
      <p:sp>
        <p:nvSpPr>
          <p:cNvPr id="26" name="Slide Number Placeholder 25"/>
          <p:cNvSpPr>
            <a:spLocks noGrp="1"/>
          </p:cNvSpPr>
          <p:nvPr>
            <p:ph type="sldNum" sz="quarter" idx="12"/>
          </p:nvPr>
        </p:nvSpPr>
        <p:spPr/>
        <p:txBody>
          <a:bodyPr/>
          <a:lstStyle/>
          <a:p>
            <a:fld id="{4D9F2A5F-6FCB-4BAD-B00E-1C6E12B9E3A0}" type="slidenum">
              <a:rPr lang="en-US" smtClean="0"/>
              <a:pPr/>
              <a:t>14</a:t>
            </a:fld>
            <a:endParaRPr lang="en-US" dirty="0"/>
          </a:p>
        </p:txBody>
      </p:sp>
      <p:sp>
        <p:nvSpPr>
          <p:cNvPr id="12" name="Rounded Rectangle 11"/>
          <p:cNvSpPr/>
          <p:nvPr/>
        </p:nvSpPr>
        <p:spPr>
          <a:xfrm>
            <a:off x="3962400" y="5638800"/>
            <a:ext cx="4419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r>
              <a:rPr lang="en-US" dirty="0" smtClean="0">
                <a:latin typeface="Times New Roman" pitchFamily="18" charset="0"/>
                <a:cs typeface="Times New Roman" pitchFamily="18" charset="0"/>
              </a:rPr>
              <a:t>“One may lead perhaps with no more than a question in hand.”  Ron Heifetz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286000" y="3581400"/>
            <a:ext cx="54864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endParaRPr lang="en-US" dirty="0" smtClean="0">
              <a:latin typeface="Times New Roman" pitchFamily="18" charset="0"/>
              <a:cs typeface="Times New Roman" pitchFamily="18" charset="0"/>
            </a:endParaRPr>
          </a:p>
        </p:txBody>
      </p:sp>
      <p:sp>
        <p:nvSpPr>
          <p:cNvPr id="13" name="Rounded Rectangle 12"/>
          <p:cNvSpPr/>
          <p:nvPr/>
        </p:nvSpPr>
        <p:spPr>
          <a:xfrm>
            <a:off x="990600" y="1905000"/>
            <a:ext cx="5181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endParaRPr lang="en-US" dirty="0" smtClean="0">
              <a:latin typeface="Times New Roman" pitchFamily="18" charset="0"/>
              <a:cs typeface="Times New Roman" pitchFamily="18" charset="0"/>
            </a:endParaRPr>
          </a:p>
        </p:txBody>
      </p:sp>
      <p:sp>
        <p:nvSpPr>
          <p:cNvPr id="23" name="Rounded Rectangle 22"/>
          <p:cNvSpPr/>
          <p:nvPr/>
        </p:nvSpPr>
        <p:spPr>
          <a:xfrm>
            <a:off x="1143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447800" y="762000"/>
            <a:ext cx="3581400" cy="381000"/>
          </a:xfrm>
          <a:prstGeom prst="rect">
            <a:avLst/>
          </a:prstGeom>
          <a:noFill/>
        </p:spPr>
        <p:txBody>
          <a:bodyPr wrap="square" rtlCol="0">
            <a:spAutoFit/>
          </a:bodyPr>
          <a:lstStyle/>
          <a:p>
            <a:pPr algn="ctr"/>
            <a:r>
              <a:rPr lang="en-US" dirty="0" smtClean="0"/>
              <a:t>Summary</a:t>
            </a:r>
            <a:endParaRPr lang="en-US" dirty="0"/>
          </a:p>
        </p:txBody>
      </p:sp>
      <p:sp>
        <p:nvSpPr>
          <p:cNvPr id="24" name="TextBox 23"/>
          <p:cNvSpPr txBox="1"/>
          <p:nvPr/>
        </p:nvSpPr>
        <p:spPr>
          <a:xfrm rot="10800000" flipV="1">
            <a:off x="2286001" y="3600270"/>
            <a:ext cx="5410200" cy="1200329"/>
          </a:xfrm>
          <a:prstGeom prst="rect">
            <a:avLst/>
          </a:prstGeom>
          <a:noFill/>
          <a:ln>
            <a:noFill/>
          </a:ln>
        </p:spPr>
        <p:txBody>
          <a:bodyPr wrap="square" rtlCol="0">
            <a:spAutoFit/>
          </a:bodyPr>
          <a:lstStyle/>
          <a:p>
            <a:pPr>
              <a:buClr>
                <a:schemeClr val="bg2">
                  <a:lumMod val="50000"/>
                </a:schemeClr>
              </a:buClr>
            </a:pPr>
            <a:r>
              <a:rPr lang="en-US" dirty="0" smtClean="0">
                <a:solidFill>
                  <a:schemeClr val="bg1"/>
                </a:solidFill>
                <a:latin typeface="Times New Roman" pitchFamily="18" charset="0"/>
                <a:cs typeface="Times New Roman" pitchFamily="18" charset="0"/>
              </a:rPr>
              <a:t>“I am surer now than ever that the process of becoming a leader is the same process that makes a person a healthy, fully integrated human being. And it is the same process that allows one to age successfully.”   Warren Bennis</a:t>
            </a:r>
          </a:p>
        </p:txBody>
      </p:sp>
      <p:sp>
        <p:nvSpPr>
          <p:cNvPr id="26" name="Slide Number Placeholder 25"/>
          <p:cNvSpPr>
            <a:spLocks noGrp="1"/>
          </p:cNvSpPr>
          <p:nvPr>
            <p:ph type="sldNum" sz="quarter" idx="12"/>
          </p:nvPr>
        </p:nvSpPr>
        <p:spPr/>
        <p:txBody>
          <a:bodyPr/>
          <a:lstStyle/>
          <a:p>
            <a:fld id="{4D9F2A5F-6FCB-4BAD-B00E-1C6E12B9E3A0}" type="slidenum">
              <a:rPr lang="en-US" smtClean="0"/>
              <a:pPr/>
              <a:t>15</a:t>
            </a:fld>
            <a:endParaRPr lang="en-US" dirty="0"/>
          </a:p>
        </p:txBody>
      </p:sp>
      <p:sp>
        <p:nvSpPr>
          <p:cNvPr id="11" name="Rectangle 10"/>
          <p:cNvSpPr/>
          <p:nvPr/>
        </p:nvSpPr>
        <p:spPr>
          <a:xfrm>
            <a:off x="1295400" y="2096869"/>
            <a:ext cx="4572000" cy="646331"/>
          </a:xfrm>
          <a:prstGeom prst="rect">
            <a:avLst/>
          </a:prstGeom>
        </p:spPr>
        <p:txBody>
          <a:bodyPr>
            <a:spAutoFit/>
          </a:bodyPr>
          <a:lstStyle/>
          <a:p>
            <a:r>
              <a:rPr lang="en-US" dirty="0" smtClean="0">
                <a:solidFill>
                  <a:schemeClr val="bg1"/>
                </a:solidFill>
                <a:latin typeface="Times New Roman" pitchFamily="18" charset="0"/>
                <a:cs typeface="Times New Roman" pitchFamily="18" charset="0"/>
              </a:rPr>
              <a:t>“We should not so much be pushed by the past, as pulled by the future.”  Martin Seligman</a:t>
            </a:r>
            <a:endParaRPr lang="en-US" dirty="0">
              <a:solidFill>
                <a:schemeClr val="bg1"/>
              </a:solidFill>
              <a:latin typeface="Times New Roman" pitchFamily="18" charset="0"/>
              <a:cs typeface="Times New Roman" pitchFamily="18" charset="0"/>
            </a:endParaRPr>
          </a:p>
        </p:txBody>
      </p:sp>
      <p:sp>
        <p:nvSpPr>
          <p:cNvPr id="15" name="Rounded Rectangle 14"/>
          <p:cNvSpPr/>
          <p:nvPr/>
        </p:nvSpPr>
        <p:spPr>
          <a:xfrm>
            <a:off x="3505200" y="5638800"/>
            <a:ext cx="5486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r>
              <a:rPr lang="en-US" dirty="0" smtClean="0">
                <a:solidFill>
                  <a:schemeClr val="bg1"/>
                </a:solidFill>
                <a:latin typeface="Times New Roman" pitchFamily="18" charset="0"/>
                <a:cs typeface="Times New Roman" pitchFamily="18" charset="0"/>
              </a:rPr>
              <a:t>“What are your unimagined possibilities?”  Kori Diehl</a:t>
            </a: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9F2A5F-6FCB-4BAD-B00E-1C6E12B9E3A0}" type="slidenum">
              <a:rPr lang="en-US" smtClean="0"/>
              <a:pPr/>
              <a:t>16</a:t>
            </a:fld>
            <a:endParaRPr lang="en-US" dirty="0"/>
          </a:p>
        </p:txBody>
      </p:sp>
      <p:sp>
        <p:nvSpPr>
          <p:cNvPr id="5" name="TextBox 4"/>
          <p:cNvSpPr txBox="1"/>
          <p:nvPr/>
        </p:nvSpPr>
        <p:spPr>
          <a:xfrm>
            <a:off x="1828800" y="2521803"/>
            <a:ext cx="5562600" cy="830997"/>
          </a:xfrm>
          <a:prstGeom prst="rect">
            <a:avLst/>
          </a:prstGeom>
          <a:noFill/>
        </p:spPr>
        <p:txBody>
          <a:bodyPr wrap="square" rtlCol="0">
            <a:spAutoFit/>
          </a:bodyPr>
          <a:lstStyle/>
          <a:p>
            <a:pPr algn="ctr"/>
            <a:r>
              <a:rPr lang="en-US" sz="4800" dirty="0" smtClean="0"/>
              <a:t> A parting gift </a:t>
            </a:r>
            <a:endParaRPr lang="en-U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762000" y="304800"/>
            <a:ext cx="7620000" cy="369332"/>
          </a:xfrm>
          <a:prstGeom prst="rect">
            <a:avLst/>
          </a:prstGeom>
          <a:noFill/>
        </p:spPr>
        <p:txBody>
          <a:bodyPr wrap="square" rtlCol="0">
            <a:spAutoFit/>
          </a:bodyPr>
          <a:lstStyle/>
          <a:p>
            <a:pPr algn="ctr"/>
            <a:r>
              <a:rPr lang="en-US" b="1" i="1" dirty="0" smtClean="0">
                <a:latin typeface="Arial Black" pitchFamily="34" charset="0"/>
              </a:rPr>
              <a:t>Scenarios used in Future Research and Futures Studies</a:t>
            </a:r>
            <a:endParaRPr lang="en-US" b="1" i="1" dirty="0">
              <a:latin typeface="Arial Black" pitchFamily="34" charset="0"/>
            </a:endParaRPr>
          </a:p>
        </p:txBody>
      </p:sp>
      <p:sp>
        <p:nvSpPr>
          <p:cNvPr id="12" name="Rectangle 11"/>
          <p:cNvSpPr/>
          <p:nvPr/>
        </p:nvSpPr>
        <p:spPr>
          <a:xfrm>
            <a:off x="1447800" y="914400"/>
            <a:ext cx="6477000" cy="5632311"/>
          </a:xfrm>
          <a:prstGeom prst="rect">
            <a:avLst/>
          </a:prstGeom>
        </p:spPr>
        <p:txBody>
          <a:bodyPr wrap="square">
            <a:spAutoFit/>
          </a:bodyPr>
          <a:lstStyle/>
          <a:p>
            <a:pPr lvl="0" algn="ctr"/>
            <a:r>
              <a:rPr lang="en-US" b="1" dirty="0" smtClean="0">
                <a:solidFill>
                  <a:prstClr val="black"/>
                </a:solidFill>
                <a:latin typeface="Arial Black" pitchFamily="34" charset="0"/>
              </a:rPr>
              <a:t>Possible</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Feared</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Surprise-free</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Used</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Disowned</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Alternative</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Probable</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Best case/worst case</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Utopia -- Ideal</a:t>
            </a:r>
          </a:p>
          <a:p>
            <a:pPr lvl="0" algn="ctr"/>
            <a:endParaRPr lang="en-US" b="1" dirty="0" smtClean="0">
              <a:solidFill>
                <a:prstClr val="black"/>
              </a:solidFill>
              <a:latin typeface="Arial Black" pitchFamily="34" charset="0"/>
            </a:endParaRPr>
          </a:p>
          <a:p>
            <a:pPr lvl="0" algn="ctr"/>
            <a:r>
              <a:rPr lang="en-US" b="1" dirty="0" smtClean="0">
                <a:solidFill>
                  <a:prstClr val="black"/>
                </a:solidFill>
                <a:latin typeface="Arial Black" pitchFamily="34" charset="0"/>
              </a:rPr>
              <a:t>Eutopia -- Preferred</a:t>
            </a:r>
          </a:p>
          <a:p>
            <a:pPr lvl="0" algn="ctr"/>
            <a:endParaRPr lang="en-US" b="1" dirty="0">
              <a:solidFill>
                <a:prstClr val="black"/>
              </a:solidFill>
              <a:latin typeface="Arial Black" pitchFamily="34" charset="0"/>
            </a:endParaRPr>
          </a:p>
        </p:txBody>
      </p:sp>
      <p:sp>
        <p:nvSpPr>
          <p:cNvPr id="4" name="Slide Number Placeholder 3"/>
          <p:cNvSpPr>
            <a:spLocks noGrp="1"/>
          </p:cNvSpPr>
          <p:nvPr>
            <p:ph type="sldNum" sz="quarter" idx="12"/>
          </p:nvPr>
        </p:nvSpPr>
        <p:spPr/>
        <p:txBody>
          <a:bodyPr/>
          <a:lstStyle/>
          <a:p>
            <a:fld id="{4D9F2A5F-6FCB-4BAD-B00E-1C6E12B9E3A0}"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2133600" y="1828800"/>
            <a:ext cx="5943600" cy="3505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667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667000" y="762000"/>
            <a:ext cx="4222631" cy="381000"/>
          </a:xfrm>
          <a:prstGeom prst="rect">
            <a:avLst/>
          </a:prstGeom>
          <a:noFill/>
        </p:spPr>
        <p:txBody>
          <a:bodyPr wrap="square" rtlCol="0">
            <a:spAutoFit/>
          </a:bodyPr>
          <a:lstStyle/>
          <a:p>
            <a:pPr algn="ctr"/>
            <a:r>
              <a:rPr lang="en-US" dirty="0" smtClean="0"/>
              <a:t>Research and Researcher in Context</a:t>
            </a:r>
            <a:endParaRPr lang="en-US" dirty="0"/>
          </a:p>
        </p:txBody>
      </p:sp>
      <p:sp>
        <p:nvSpPr>
          <p:cNvPr id="24" name="TextBox 23"/>
          <p:cNvSpPr txBox="1"/>
          <p:nvPr/>
        </p:nvSpPr>
        <p:spPr>
          <a:xfrm>
            <a:off x="2743200" y="2057400"/>
            <a:ext cx="6400800" cy="3139321"/>
          </a:xfrm>
          <a:prstGeom prst="rect">
            <a:avLst/>
          </a:prstGeom>
          <a:noFill/>
        </p:spPr>
        <p:txBody>
          <a:bodyPr wrap="square" rtlCol="0">
            <a:spAutoFit/>
          </a:bodyPr>
          <a:lstStyle/>
          <a:p>
            <a:pPr>
              <a:buClr>
                <a:schemeClr val="bg2">
                  <a:lumMod val="50000"/>
                </a:schemeClr>
              </a:buClr>
              <a:buFont typeface="Wingdings" pitchFamily="2" charset="2"/>
              <a:buChar char="Ø"/>
            </a:pPr>
            <a:r>
              <a:rPr lang="en-US" dirty="0" smtClean="0"/>
              <a:t>  Executive and leadership coaching</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Evidence-based interventions</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Applied constructive-developmental theory</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New alternatives to adaptive challenges</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Creation of preferred future selves</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r>
              <a:rPr lang="en-US" dirty="0" smtClean="0"/>
              <a:t>  Eutopiagraphy</a:t>
            </a:r>
            <a:endParaRPr lang="en-US" dirty="0"/>
          </a:p>
        </p:txBody>
      </p:sp>
      <p:sp>
        <p:nvSpPr>
          <p:cNvPr id="26" name="Slide Number Placeholder 25"/>
          <p:cNvSpPr>
            <a:spLocks noGrp="1"/>
          </p:cNvSpPr>
          <p:nvPr>
            <p:ph type="sldNum" sz="quarter" idx="12"/>
          </p:nvPr>
        </p:nvSpPr>
        <p:spPr/>
        <p:txBody>
          <a:bodyPr/>
          <a:lstStyle/>
          <a:p>
            <a:fld id="{4D9F2A5F-6FCB-4BAD-B00E-1C6E12B9E3A0}" type="slidenum">
              <a:rPr lang="en-US" smtClean="0"/>
              <a:pPr/>
              <a:t>3</a:t>
            </a:fld>
            <a:endParaRPr lang="en-US" dirty="0"/>
          </a:p>
        </p:txBody>
      </p:sp>
      <p:sp>
        <p:nvSpPr>
          <p:cNvPr id="28" name="Rounded Rectangle 27"/>
          <p:cNvSpPr/>
          <p:nvPr/>
        </p:nvSpPr>
        <p:spPr>
          <a:xfrm>
            <a:off x="3962400" y="5638800"/>
            <a:ext cx="4419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hangingPunct="0"/>
            <a:r>
              <a:rPr lang="en-US" dirty="0" smtClean="0">
                <a:latin typeface="Times New Roman" pitchFamily="18" charset="0"/>
                <a:cs typeface="Times New Roman" pitchFamily="18" charset="0"/>
              </a:rPr>
              <a:t>What can eutopiagraphy tell me as a researcher/coach regarding a client’s meaning-making?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Process 12"/>
          <p:cNvSpPr/>
          <p:nvPr/>
        </p:nvSpPr>
        <p:spPr>
          <a:xfrm>
            <a:off x="990600" y="1066800"/>
            <a:ext cx="7315200" cy="52578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Oval 13"/>
          <p:cNvSpPr/>
          <p:nvPr/>
        </p:nvSpPr>
        <p:spPr>
          <a:xfrm>
            <a:off x="2057400" y="1905000"/>
            <a:ext cx="3124200" cy="3233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Oval 14"/>
          <p:cNvSpPr/>
          <p:nvPr/>
        </p:nvSpPr>
        <p:spPr>
          <a:xfrm>
            <a:off x="3982278" y="1828800"/>
            <a:ext cx="3256722" cy="328274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TextBox 8"/>
          <p:cNvSpPr txBox="1"/>
          <p:nvPr/>
        </p:nvSpPr>
        <p:spPr>
          <a:xfrm>
            <a:off x="5181600" y="3556337"/>
            <a:ext cx="1905000"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dirty="0" smtClean="0">
                <a:latin typeface="Times New Roman" pitchFamily="18" charset="0"/>
                <a:cs typeface="Times New Roman" pitchFamily="18" charset="0"/>
              </a:rPr>
              <a:t>Developmental Coaching</a:t>
            </a:r>
          </a:p>
          <a:p>
            <a:pPr algn="ctr"/>
            <a:r>
              <a:rPr lang="en-US" sz="2000" b="1" dirty="0" smtClean="0">
                <a:latin typeface="Times New Roman" pitchFamily="18" charset="0"/>
                <a:cs typeface="Times New Roman" pitchFamily="18" charset="0"/>
              </a:rPr>
              <a:t>Implications</a:t>
            </a:r>
            <a:endParaRPr lang="en-US" sz="2000" b="1" dirty="0">
              <a:latin typeface="Times New Roman" pitchFamily="18" charset="0"/>
              <a:cs typeface="Times New Roman" pitchFamily="18" charset="0"/>
            </a:endParaRPr>
          </a:p>
        </p:txBody>
      </p:sp>
      <p:sp>
        <p:nvSpPr>
          <p:cNvPr id="17" name="Rectangle 16"/>
          <p:cNvSpPr/>
          <p:nvPr/>
        </p:nvSpPr>
        <p:spPr>
          <a:xfrm>
            <a:off x="2057400" y="3556337"/>
            <a:ext cx="1905001" cy="10156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dirty="0" smtClean="0">
                <a:solidFill>
                  <a:schemeClr val="tx1"/>
                </a:solidFill>
                <a:latin typeface="Times New Roman" pitchFamily="18" charset="0"/>
                <a:cs typeface="Times New Roman" pitchFamily="18" charset="0"/>
              </a:rPr>
              <a:t>Constructive</a:t>
            </a:r>
          </a:p>
          <a:p>
            <a:pPr algn="ctr"/>
            <a:r>
              <a:rPr lang="en-US" sz="2000" b="1" dirty="0" smtClean="0">
                <a:latin typeface="Times New Roman" pitchFamily="18" charset="0"/>
                <a:cs typeface="Times New Roman" pitchFamily="18" charset="0"/>
              </a:rPr>
              <a:t>Developmental </a:t>
            </a:r>
          </a:p>
          <a:p>
            <a:pPr algn="ctr"/>
            <a:r>
              <a:rPr lang="en-US" sz="2000" b="1" dirty="0" smtClean="0">
                <a:latin typeface="Times New Roman" pitchFamily="18" charset="0"/>
                <a:cs typeface="Times New Roman" pitchFamily="18" charset="0"/>
              </a:rPr>
              <a:t>Theory</a:t>
            </a:r>
            <a:endParaRPr lang="en-US" sz="2000" b="1" dirty="0"/>
          </a:p>
        </p:txBody>
      </p:sp>
      <p:sp>
        <p:nvSpPr>
          <p:cNvPr id="18" name="Rectangle 17"/>
          <p:cNvSpPr/>
          <p:nvPr/>
        </p:nvSpPr>
        <p:spPr>
          <a:xfrm>
            <a:off x="3962400" y="2971800"/>
            <a:ext cx="1295400" cy="10156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dirty="0" smtClean="0">
                <a:latin typeface="Times New Roman" pitchFamily="18" charset="0"/>
                <a:cs typeface="Times New Roman" pitchFamily="18" charset="0"/>
              </a:rPr>
              <a:t>Preferred</a:t>
            </a:r>
          </a:p>
          <a:p>
            <a:pPr algn="ctr"/>
            <a:r>
              <a:rPr lang="en-US" sz="2000" b="1" dirty="0" smtClean="0">
                <a:latin typeface="Times New Roman" pitchFamily="18" charset="0"/>
                <a:cs typeface="Times New Roman" pitchFamily="18" charset="0"/>
              </a:rPr>
              <a:t>Future</a:t>
            </a:r>
          </a:p>
          <a:p>
            <a:pPr algn="ctr"/>
            <a:r>
              <a:rPr lang="en-US" sz="2000" b="1" dirty="0" smtClean="0">
                <a:latin typeface="Times New Roman" pitchFamily="18" charset="0"/>
                <a:cs typeface="Times New Roman" pitchFamily="18" charset="0"/>
              </a:rPr>
              <a:t>Selves</a:t>
            </a:r>
            <a:endParaRPr lang="en-US" sz="2000" b="1" dirty="0">
              <a:latin typeface="Times New Roman" pitchFamily="18" charset="0"/>
              <a:cs typeface="Times New Roman" pitchFamily="18" charset="0"/>
            </a:endParaRPr>
          </a:p>
        </p:txBody>
      </p:sp>
      <p:sp>
        <p:nvSpPr>
          <p:cNvPr id="19" name="TextBox 18"/>
          <p:cNvSpPr txBox="1"/>
          <p:nvPr/>
        </p:nvSpPr>
        <p:spPr>
          <a:xfrm>
            <a:off x="2362200" y="5543490"/>
            <a:ext cx="5334000" cy="707886"/>
          </a:xfrm>
          <a:prstGeom prst="rect">
            <a:avLst/>
          </a:prstGeom>
          <a:noFill/>
        </p:spPr>
        <p:txBody>
          <a:bodyPr wrap="square" rtlCol="0">
            <a:spAutoFit/>
          </a:bodyPr>
          <a:lstStyle/>
          <a:p>
            <a:pPr algn="ctr"/>
            <a:r>
              <a:rPr lang="en-US" sz="2000" b="1" dirty="0" smtClean="0"/>
              <a:t>21</a:t>
            </a:r>
            <a:r>
              <a:rPr lang="en-US" sz="2000" b="1" baseline="30000" dirty="0" smtClean="0"/>
              <a:t>st</a:t>
            </a:r>
            <a:r>
              <a:rPr lang="en-US" sz="2000" b="1" dirty="0" smtClean="0"/>
              <a:t> century life -- a complex adaptive challenge</a:t>
            </a:r>
            <a:endParaRPr lang="en-US" sz="2000" b="1" dirty="0"/>
          </a:p>
        </p:txBody>
      </p:sp>
      <p:cxnSp>
        <p:nvCxnSpPr>
          <p:cNvPr id="21" name="Straight Arrow Connector 20"/>
          <p:cNvCxnSpPr/>
          <p:nvPr/>
        </p:nvCxnSpPr>
        <p:spPr>
          <a:xfrm rot="5400000" flipH="1" flipV="1">
            <a:off x="3848100" y="4762500"/>
            <a:ext cx="990600" cy="3048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4533900" y="4610100"/>
            <a:ext cx="990600" cy="6096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4152900" y="4991100"/>
            <a:ext cx="990600" cy="1588"/>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6200000" flipV="1">
            <a:off x="3619500" y="1562100"/>
            <a:ext cx="1295400" cy="6096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V="1">
            <a:off x="3886200" y="1828800"/>
            <a:ext cx="1295400" cy="762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flipH="1" flipV="1">
            <a:off x="4152900" y="1638300"/>
            <a:ext cx="1295400" cy="4572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143000" y="304800"/>
            <a:ext cx="7239000" cy="646331"/>
          </a:xfrm>
          <a:prstGeom prst="rect">
            <a:avLst/>
          </a:prstGeom>
          <a:noFill/>
        </p:spPr>
        <p:txBody>
          <a:bodyPr wrap="square" rtlCol="0">
            <a:spAutoFit/>
          </a:bodyPr>
          <a:lstStyle/>
          <a:p>
            <a:pPr algn="ctr"/>
            <a:r>
              <a:rPr lang="en-US" b="1" dirty="0" smtClean="0">
                <a:latin typeface="Arial Black" pitchFamily="34" charset="0"/>
              </a:rPr>
              <a:t>Eutopiagraphies: Narratives of preferred future selves </a:t>
            </a:r>
          </a:p>
          <a:p>
            <a:pPr algn="ctr"/>
            <a:r>
              <a:rPr lang="en-US" b="1" dirty="0" smtClean="0">
                <a:latin typeface="Arial Black" pitchFamily="34" charset="0"/>
              </a:rPr>
              <a:t>with implications for developmental coaching</a:t>
            </a:r>
            <a:endParaRPr lang="en-US" b="1" dirty="0">
              <a:latin typeface="Arial Black" pitchFamily="34" charset="0"/>
            </a:endParaRPr>
          </a:p>
        </p:txBody>
      </p:sp>
      <p:sp>
        <p:nvSpPr>
          <p:cNvPr id="20" name="Slide Number Placeholder 19"/>
          <p:cNvSpPr>
            <a:spLocks noGrp="1"/>
          </p:cNvSpPr>
          <p:nvPr>
            <p:ph type="sldNum" sz="quarter" idx="12"/>
          </p:nvPr>
        </p:nvSpPr>
        <p:spPr/>
        <p:txBody>
          <a:bodyPr/>
          <a:lstStyle/>
          <a:p>
            <a:fld id="{4D9F2A5F-6FCB-4BAD-B00E-1C6E12B9E3A0}"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val Callout 37"/>
          <p:cNvSpPr/>
          <p:nvPr/>
        </p:nvSpPr>
        <p:spPr>
          <a:xfrm>
            <a:off x="4800600" y="2895600"/>
            <a:ext cx="3200400" cy="1828800"/>
          </a:xfrm>
          <a:prstGeom prst="wedgeEllipseCallout">
            <a:avLst>
              <a:gd name="adj1" fmla="val -83362"/>
              <a:gd name="adj2" fmla="val -8217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90600" y="304800"/>
            <a:ext cx="7239000" cy="381000"/>
          </a:xfrm>
          <a:prstGeom prst="rect">
            <a:avLst/>
          </a:prstGeom>
          <a:noFill/>
        </p:spPr>
        <p:txBody>
          <a:bodyPr wrap="square" rtlCol="0">
            <a:spAutoFit/>
          </a:bodyPr>
          <a:lstStyle/>
          <a:p>
            <a:pPr algn="ctr"/>
            <a:r>
              <a:rPr lang="en-US" b="1" dirty="0" smtClean="0">
                <a:latin typeface="Arial Black" pitchFamily="34" charset="0"/>
              </a:rPr>
              <a:t>Methodological Highlights</a:t>
            </a:r>
            <a:endParaRPr lang="en-US" b="1" dirty="0">
              <a:latin typeface="Arial Black" pitchFamily="34" charset="0"/>
            </a:endParaRPr>
          </a:p>
        </p:txBody>
      </p:sp>
      <p:pic>
        <p:nvPicPr>
          <p:cNvPr id="1026"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1295400" y="1066800"/>
            <a:ext cx="761828" cy="761828"/>
          </a:xfrm>
          <a:prstGeom prst="rect">
            <a:avLst/>
          </a:prstGeom>
          <a:noFill/>
        </p:spPr>
      </p:pic>
      <p:pic>
        <p:nvPicPr>
          <p:cNvPr id="20"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1066800" y="1600372"/>
            <a:ext cx="761828" cy="761828"/>
          </a:xfrm>
          <a:prstGeom prst="rect">
            <a:avLst/>
          </a:prstGeom>
          <a:noFill/>
        </p:spPr>
      </p:pic>
      <p:pic>
        <p:nvPicPr>
          <p:cNvPr id="22"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1828800" y="1524000"/>
            <a:ext cx="761828" cy="761828"/>
          </a:xfrm>
          <a:prstGeom prst="rect">
            <a:avLst/>
          </a:prstGeom>
          <a:noFill/>
        </p:spPr>
      </p:pic>
      <p:pic>
        <p:nvPicPr>
          <p:cNvPr id="23"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1295400" y="2133772"/>
            <a:ext cx="761828" cy="761828"/>
          </a:xfrm>
          <a:prstGeom prst="rect">
            <a:avLst/>
          </a:prstGeom>
          <a:noFill/>
        </p:spPr>
      </p:pic>
      <p:pic>
        <p:nvPicPr>
          <p:cNvPr id="24"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2057400" y="1981200"/>
            <a:ext cx="761828" cy="761828"/>
          </a:xfrm>
          <a:prstGeom prst="rect">
            <a:avLst/>
          </a:prstGeom>
          <a:noFill/>
        </p:spPr>
      </p:pic>
      <p:pic>
        <p:nvPicPr>
          <p:cNvPr id="25"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2133600" y="990600"/>
            <a:ext cx="761828" cy="761828"/>
          </a:xfrm>
          <a:prstGeom prst="rect">
            <a:avLst/>
          </a:prstGeom>
          <a:noFill/>
        </p:spPr>
      </p:pic>
      <p:pic>
        <p:nvPicPr>
          <p:cNvPr id="26"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2819572" y="1981200"/>
            <a:ext cx="761828" cy="761828"/>
          </a:xfrm>
          <a:prstGeom prst="rect">
            <a:avLst/>
          </a:prstGeom>
          <a:noFill/>
        </p:spPr>
      </p:pic>
      <p:pic>
        <p:nvPicPr>
          <p:cNvPr id="27" name="Picture 2" descr="C:\Users\kori\AppData\Local\Microsoft\Windows\Temporary Internet Files\Content.IE5\77HHLLUN\MC900442000[1].png"/>
          <p:cNvPicPr>
            <a:picLocks noChangeAspect="1" noChangeArrowheads="1"/>
          </p:cNvPicPr>
          <p:nvPr/>
        </p:nvPicPr>
        <p:blipFill>
          <a:blip r:embed="rId3" cstate="print"/>
          <a:srcRect/>
          <a:stretch>
            <a:fillRect/>
          </a:stretch>
        </p:blipFill>
        <p:spPr bwMode="auto">
          <a:xfrm>
            <a:off x="2590972" y="1371600"/>
            <a:ext cx="761828" cy="761828"/>
          </a:xfrm>
          <a:prstGeom prst="rect">
            <a:avLst/>
          </a:prstGeom>
          <a:noFill/>
        </p:spPr>
      </p:pic>
      <p:sp>
        <p:nvSpPr>
          <p:cNvPr id="29" name="TextBox 28"/>
          <p:cNvSpPr txBox="1"/>
          <p:nvPr/>
        </p:nvSpPr>
        <p:spPr>
          <a:xfrm>
            <a:off x="3962400" y="1371600"/>
            <a:ext cx="3657600" cy="646331"/>
          </a:xfrm>
          <a:prstGeom prst="rect">
            <a:avLst/>
          </a:prstGeom>
          <a:noFill/>
        </p:spPr>
        <p:txBody>
          <a:bodyPr wrap="square" rtlCol="0">
            <a:spAutoFit/>
          </a:bodyPr>
          <a:lstStyle/>
          <a:p>
            <a:pPr algn="ctr"/>
            <a:r>
              <a:rPr lang="en-US" b="1" dirty="0" smtClean="0"/>
              <a:t>What do you imagine your preferred future to be?</a:t>
            </a:r>
            <a:endParaRPr lang="en-US" b="1" dirty="0"/>
          </a:p>
        </p:txBody>
      </p:sp>
      <p:sp>
        <p:nvSpPr>
          <p:cNvPr id="31" name="TextBox 30"/>
          <p:cNvSpPr txBox="1"/>
          <p:nvPr/>
        </p:nvSpPr>
        <p:spPr>
          <a:xfrm>
            <a:off x="838200" y="3544669"/>
            <a:ext cx="3733800" cy="646331"/>
          </a:xfrm>
          <a:prstGeom prst="rect">
            <a:avLst/>
          </a:prstGeom>
          <a:noFill/>
        </p:spPr>
        <p:txBody>
          <a:bodyPr wrap="square" rtlCol="0">
            <a:spAutoFit/>
          </a:bodyPr>
          <a:lstStyle/>
          <a:p>
            <a:pPr algn="ctr"/>
            <a:r>
              <a:rPr lang="en-US" b="1" dirty="0" smtClean="0"/>
              <a:t>Prompts inspired by Subject-Object Interview;  Member check</a:t>
            </a:r>
            <a:endParaRPr lang="en-US" b="1" dirty="0"/>
          </a:p>
        </p:txBody>
      </p:sp>
      <p:sp>
        <p:nvSpPr>
          <p:cNvPr id="33" name="TextBox 32"/>
          <p:cNvSpPr txBox="1"/>
          <p:nvPr/>
        </p:nvSpPr>
        <p:spPr>
          <a:xfrm>
            <a:off x="6781800" y="5181600"/>
            <a:ext cx="1828800" cy="1200329"/>
          </a:xfrm>
          <a:prstGeom prst="rect">
            <a:avLst/>
          </a:prstGeom>
          <a:noFill/>
        </p:spPr>
        <p:txBody>
          <a:bodyPr wrap="square" rtlCol="0">
            <a:spAutoFit/>
          </a:bodyPr>
          <a:lstStyle/>
          <a:p>
            <a:pPr algn="ctr"/>
            <a:r>
              <a:rPr lang="en-US" b="1" dirty="0" smtClean="0"/>
              <a:t>Process formulation sheets; </a:t>
            </a:r>
          </a:p>
          <a:p>
            <a:pPr algn="ctr"/>
            <a:r>
              <a:rPr lang="en-US" b="1" dirty="0" smtClean="0"/>
              <a:t>Peer review</a:t>
            </a:r>
            <a:endParaRPr lang="en-US" b="1" dirty="0"/>
          </a:p>
        </p:txBody>
      </p:sp>
      <p:sp>
        <p:nvSpPr>
          <p:cNvPr id="37" name="TextBox 36"/>
          <p:cNvSpPr txBox="1"/>
          <p:nvPr/>
        </p:nvSpPr>
        <p:spPr>
          <a:xfrm>
            <a:off x="5410200" y="3048000"/>
            <a:ext cx="2133600" cy="1200329"/>
          </a:xfrm>
          <a:prstGeom prst="rect">
            <a:avLst/>
          </a:prstGeom>
          <a:noFill/>
        </p:spPr>
        <p:txBody>
          <a:bodyPr wrap="square" rtlCol="0">
            <a:spAutoFit/>
          </a:bodyPr>
          <a:lstStyle/>
          <a:p>
            <a:pPr algn="ctr"/>
            <a:r>
              <a:rPr lang="en-US" dirty="0" smtClean="0"/>
              <a:t>Opportunity; risk; success; challenge; role model; important; let go of</a:t>
            </a:r>
            <a:endParaRPr lang="en-US" dirty="0"/>
          </a:p>
        </p:txBody>
      </p:sp>
      <p:graphicFrame>
        <p:nvGraphicFramePr>
          <p:cNvPr id="43" name="Table 42"/>
          <p:cNvGraphicFramePr>
            <a:graphicFrameLocks noGrp="1"/>
          </p:cNvGraphicFramePr>
          <p:nvPr/>
        </p:nvGraphicFramePr>
        <p:xfrm>
          <a:off x="685800" y="4876800"/>
          <a:ext cx="6019800" cy="1472184"/>
        </p:xfrm>
        <a:graphic>
          <a:graphicData uri="http://schemas.openxmlformats.org/drawingml/2006/table">
            <a:tbl>
              <a:tblPr/>
              <a:tblGrid>
                <a:gridCol w="930275"/>
                <a:gridCol w="1355725"/>
                <a:gridCol w="838200"/>
                <a:gridCol w="2895600"/>
              </a:tblGrid>
              <a:tr h="0">
                <a:tc gridSpan="4">
                  <a:txBody>
                    <a:bodyPr/>
                    <a:lstStyle/>
                    <a:p>
                      <a:pPr marL="0" marR="0">
                        <a:lnSpc>
                          <a:spcPct val="115000"/>
                        </a:lnSpc>
                        <a:spcBef>
                          <a:spcPts val="0"/>
                        </a:spcBef>
                        <a:spcAft>
                          <a:spcPts val="0"/>
                        </a:spcAft>
                      </a:pPr>
                      <a:r>
                        <a:rPr lang="en-US" sz="1200" b="1" dirty="0">
                          <a:latin typeface="Times New Roman"/>
                          <a:ea typeface="Times New Roman"/>
                          <a:cs typeface="Times New Roman"/>
                        </a:rPr>
                        <a:t>Demographics</a:t>
                      </a:r>
                      <a:endParaRPr lang="en-US" sz="1100" dirty="0">
                        <a:latin typeface="Times New Roman"/>
                        <a:ea typeface="Times New Roman"/>
                        <a:cs typeface="Times New Roman"/>
                      </a:endParaRPr>
                    </a:p>
                    <a:p>
                      <a:pPr marL="0" marR="0">
                        <a:lnSpc>
                          <a:spcPct val="115000"/>
                        </a:lnSpc>
                        <a:spcBef>
                          <a:spcPts val="0"/>
                        </a:spcBef>
                        <a:spcAft>
                          <a:spcPts val="0"/>
                        </a:spcAft>
                      </a:pPr>
                      <a:r>
                        <a:rPr lang="en-US" sz="1200" b="1" dirty="0">
                          <a:latin typeface="Times New Roman"/>
                          <a:ea typeface="Times New Roman"/>
                          <a:cs typeface="Times New Roman"/>
                        </a:rPr>
                        <a:t>                  Age:  50               Male                      Executive Director,  Telecommunications</a:t>
                      </a:r>
                      <a:endParaRPr lang="en-US"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r>
                        <a:rPr lang="en-US" sz="1200" b="1">
                          <a:latin typeface="Times New Roman"/>
                          <a:ea typeface="Times New Roman"/>
                          <a:cs typeface="Times New Roman"/>
                        </a:rPr>
                        <a:t>Bit # </a:t>
                      </a:r>
                      <a:endParaRPr lang="en-US" sz="1100">
                        <a:latin typeface="Times New Roman"/>
                        <a:ea typeface="Times New Roman"/>
                        <a:cs typeface="Times New Roman"/>
                      </a:endParaRPr>
                    </a:p>
                    <a:p>
                      <a:pPr marL="0" marR="0">
                        <a:lnSpc>
                          <a:spcPct val="115000"/>
                        </a:lnSpc>
                        <a:spcBef>
                          <a:spcPts val="0"/>
                        </a:spcBef>
                        <a:spcAft>
                          <a:spcPts val="0"/>
                        </a:spcAft>
                      </a:pPr>
                      <a:r>
                        <a:rPr lang="en-US" sz="1200" b="1">
                          <a:latin typeface="Times New Roman"/>
                          <a:ea typeface="Times New Roman"/>
                          <a:cs typeface="Times New Roman"/>
                        </a:rPr>
                        <a:t>(Interview page/line)</a:t>
                      </a:r>
                      <a:endParaRPr lang="en-US"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a:ea typeface="Times New Roman"/>
                          <a:cs typeface="Times New Roman"/>
                        </a:rPr>
                        <a:t>Theme</a:t>
                      </a:r>
                      <a:endParaRPr lang="en-US" sz="1100">
                        <a:latin typeface="Times New Roman"/>
                        <a:ea typeface="Times New Roman"/>
                        <a:cs typeface="Times New Roman"/>
                      </a:endParaRPr>
                    </a:p>
                    <a:p>
                      <a:pPr marL="0" marR="0" algn="ctr">
                        <a:lnSpc>
                          <a:spcPct val="115000"/>
                        </a:lnSpc>
                        <a:spcBef>
                          <a:spcPts val="0"/>
                        </a:spcBef>
                        <a:spcAft>
                          <a:spcPts val="0"/>
                        </a:spcAft>
                      </a:pPr>
                      <a:r>
                        <a:rPr lang="en-US" sz="1200">
                          <a:latin typeface="Times New Roman"/>
                          <a:ea typeface="Times New Roman"/>
                          <a:cs typeface="Times New Roman"/>
                        </a:rPr>
                        <a:t>(values, view of others, range of perception, control, responsibility)</a:t>
                      </a:r>
                      <a:endParaRPr lang="en-US"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a:ea typeface="Times New Roman"/>
                          <a:cs typeface="Times New Roman"/>
                        </a:rPr>
                        <a:t>Stage estimate</a:t>
                      </a:r>
                      <a:endParaRPr lang="en-US" sz="1100" dirty="0">
                        <a:latin typeface="Times New Roman"/>
                        <a:ea typeface="Times New Roman"/>
                        <a:cs typeface="Times New Roman"/>
                      </a:endParaRPr>
                    </a:p>
                    <a:p>
                      <a:pPr marL="0" marR="0" algn="ctr">
                        <a:lnSpc>
                          <a:spcPct val="115000"/>
                        </a:lnSpc>
                        <a:spcBef>
                          <a:spcPts val="0"/>
                        </a:spcBef>
                        <a:spcAft>
                          <a:spcPts val="0"/>
                        </a:spcAft>
                      </a:pPr>
                      <a:r>
                        <a:rPr lang="en-US" sz="1200" dirty="0">
                          <a:latin typeface="Times New Roman"/>
                          <a:ea typeface="Times New Roman"/>
                          <a:cs typeface="Times New Roman"/>
                        </a:rPr>
                        <a:t>(3,4,5)</a:t>
                      </a:r>
                      <a:endParaRPr lang="en-US"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latin typeface="Times New Roman"/>
                        <a:ea typeface="Times New Roman"/>
                        <a:cs typeface="Times New Roman"/>
                      </a:endParaRPr>
                    </a:p>
                    <a:p>
                      <a:pPr marL="0" marR="0" algn="ctr">
                        <a:lnSpc>
                          <a:spcPct val="115000"/>
                        </a:lnSpc>
                        <a:spcBef>
                          <a:spcPts val="0"/>
                        </a:spcBef>
                        <a:spcAft>
                          <a:spcPts val="0"/>
                        </a:spcAft>
                      </a:pPr>
                      <a:r>
                        <a:rPr lang="en-US" sz="1200" b="1" dirty="0">
                          <a:latin typeface="Times New Roman"/>
                          <a:ea typeface="Times New Roman"/>
                          <a:cs typeface="Times New Roman"/>
                        </a:rPr>
                        <a:t>Evidence and tests of stage hypotheses</a:t>
                      </a:r>
                      <a:endParaRPr lang="en-US"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Slide Number Placeholder 16"/>
          <p:cNvSpPr>
            <a:spLocks noGrp="1"/>
          </p:cNvSpPr>
          <p:nvPr>
            <p:ph type="sldNum" sz="quarter" idx="12"/>
          </p:nvPr>
        </p:nvSpPr>
        <p:spPr/>
        <p:txBody>
          <a:bodyPr/>
          <a:lstStyle/>
          <a:p>
            <a:fld id="{4D9F2A5F-6FCB-4BAD-B00E-1C6E12B9E3A0}"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2057400" y="1828800"/>
            <a:ext cx="6019800" cy="3733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667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667000" y="762000"/>
            <a:ext cx="4222631" cy="381000"/>
          </a:xfrm>
          <a:prstGeom prst="rect">
            <a:avLst/>
          </a:prstGeom>
          <a:noFill/>
        </p:spPr>
        <p:txBody>
          <a:bodyPr wrap="square" rtlCol="0">
            <a:spAutoFit/>
          </a:bodyPr>
          <a:lstStyle/>
          <a:p>
            <a:pPr algn="ctr"/>
            <a:r>
              <a:rPr lang="en-US" dirty="0" smtClean="0"/>
              <a:t>My Research Questions</a:t>
            </a:r>
            <a:endParaRPr lang="en-US" dirty="0"/>
          </a:p>
        </p:txBody>
      </p:sp>
      <p:sp>
        <p:nvSpPr>
          <p:cNvPr id="24" name="TextBox 23"/>
          <p:cNvSpPr txBox="1"/>
          <p:nvPr/>
        </p:nvSpPr>
        <p:spPr>
          <a:xfrm>
            <a:off x="2286000" y="1905000"/>
            <a:ext cx="5562600" cy="5078313"/>
          </a:xfrm>
          <a:prstGeom prst="rect">
            <a:avLst/>
          </a:prstGeom>
          <a:noFill/>
        </p:spPr>
        <p:txBody>
          <a:bodyPr wrap="square" rtlCol="0">
            <a:spAutoFit/>
          </a:bodyPr>
          <a:lstStyle/>
          <a:p>
            <a:pPr marL="182880">
              <a:buClr>
                <a:schemeClr val="bg2">
                  <a:lumMod val="50000"/>
                </a:schemeClr>
              </a:buClr>
              <a:buFont typeface="Wingdings" pitchFamily="2" charset="2"/>
              <a:buChar char="Ø"/>
            </a:pPr>
            <a:r>
              <a:rPr lang="en-US" dirty="0" smtClean="0"/>
              <a:t>  What can eutopiagraphy tell me about a  participant’s constructive developmental stage?</a:t>
            </a:r>
          </a:p>
          <a:p>
            <a:pPr marL="182880">
              <a:buClr>
                <a:schemeClr val="bg2">
                  <a:lumMod val="50000"/>
                </a:schemeClr>
              </a:buClr>
              <a:buFont typeface="Wingdings" pitchFamily="2" charset="2"/>
              <a:buChar char="Ø"/>
            </a:pPr>
            <a:endParaRPr lang="en-US" dirty="0" smtClean="0"/>
          </a:p>
          <a:p>
            <a:pPr marL="182880">
              <a:buClr>
                <a:schemeClr val="bg2">
                  <a:lumMod val="50000"/>
                </a:schemeClr>
              </a:buClr>
              <a:buFont typeface="Wingdings" pitchFamily="2" charset="2"/>
              <a:buChar char="Ø"/>
            </a:pPr>
            <a:r>
              <a:rPr lang="en-US" dirty="0" smtClean="0"/>
              <a:t>  What are the differences among eutopiagraphies that may influence the meaning-making?</a:t>
            </a:r>
          </a:p>
          <a:p>
            <a:pPr marL="182880">
              <a:buClr>
                <a:schemeClr val="bg2">
                  <a:lumMod val="50000"/>
                </a:schemeClr>
              </a:buClr>
              <a:buFont typeface="Wingdings" pitchFamily="2" charset="2"/>
              <a:buChar char="Ø"/>
            </a:pPr>
            <a:endParaRPr lang="en-US" dirty="0" smtClean="0"/>
          </a:p>
          <a:p>
            <a:pPr marL="182880">
              <a:buClr>
                <a:schemeClr val="bg2">
                  <a:lumMod val="50000"/>
                </a:schemeClr>
              </a:buClr>
              <a:buFont typeface="Wingdings" pitchFamily="2" charset="2"/>
              <a:buChar char="Ø"/>
            </a:pPr>
            <a:r>
              <a:rPr lang="en-US" dirty="0" smtClean="0"/>
              <a:t>  How powerful is the intersection between stages and eutopiagraphy?</a:t>
            </a:r>
          </a:p>
          <a:p>
            <a:pPr marL="182880">
              <a:buClr>
                <a:schemeClr val="bg2">
                  <a:lumMod val="50000"/>
                </a:schemeClr>
              </a:buClr>
              <a:buFont typeface="Wingdings" pitchFamily="2" charset="2"/>
              <a:buChar char="Ø"/>
            </a:pPr>
            <a:endParaRPr lang="en-US" dirty="0" smtClean="0"/>
          </a:p>
          <a:p>
            <a:pPr marL="182880">
              <a:buClr>
                <a:schemeClr val="bg2">
                  <a:lumMod val="50000"/>
                </a:schemeClr>
              </a:buClr>
              <a:buFont typeface="Wingdings" pitchFamily="2" charset="2"/>
              <a:buChar char="Ø"/>
            </a:pPr>
            <a:r>
              <a:rPr lang="en-US" dirty="0" smtClean="0"/>
              <a:t>  What are the implications for developmental coaching?</a:t>
            </a:r>
          </a:p>
          <a:p>
            <a:pPr>
              <a:buClr>
                <a:schemeClr val="bg2">
                  <a:lumMod val="50000"/>
                </a:schemeClr>
              </a:buClr>
              <a:buFont typeface="Wingdings" pitchFamily="2" charset="2"/>
              <a:buChar char="Ø"/>
            </a:pPr>
            <a:endParaRPr lang="en-US" dirty="0" smtClean="0"/>
          </a:p>
          <a:p>
            <a:pPr>
              <a:buClr>
                <a:schemeClr val="bg2">
                  <a:lumMod val="50000"/>
                </a:schemeClr>
              </a:buClr>
              <a:buFont typeface="Wingdings" pitchFamily="2" charset="2"/>
              <a:buChar char="Ø"/>
            </a:pPr>
            <a:endParaRPr lang="en-US" dirty="0" smtClean="0"/>
          </a:p>
          <a:p>
            <a:pPr>
              <a:buClr>
                <a:schemeClr val="bg2">
                  <a:lumMod val="50000"/>
                </a:schemeClr>
              </a:buClr>
            </a:pPr>
            <a:endParaRPr lang="en-US" dirty="0" smtClean="0"/>
          </a:p>
          <a:p>
            <a:pPr>
              <a:buClr>
                <a:schemeClr val="bg2">
                  <a:lumMod val="50000"/>
                </a:schemeClr>
              </a:buClr>
            </a:pPr>
            <a:endParaRPr lang="en-US" dirty="0" smtClean="0"/>
          </a:p>
          <a:p>
            <a:pPr>
              <a:buClr>
                <a:schemeClr val="bg2">
                  <a:lumMod val="50000"/>
                </a:schemeClr>
              </a:buClr>
            </a:pPr>
            <a:endParaRPr lang="en-US" dirty="0" smtClean="0"/>
          </a:p>
        </p:txBody>
      </p:sp>
      <p:sp>
        <p:nvSpPr>
          <p:cNvPr id="26" name="Slide Number Placeholder 25"/>
          <p:cNvSpPr>
            <a:spLocks noGrp="1"/>
          </p:cNvSpPr>
          <p:nvPr>
            <p:ph type="sldNum" sz="quarter" idx="12"/>
          </p:nvPr>
        </p:nvSpPr>
        <p:spPr/>
        <p:txBody>
          <a:bodyPr/>
          <a:lstStyle/>
          <a:p>
            <a:fld id="{4D9F2A5F-6FCB-4BAD-B00E-1C6E12B9E3A0}"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p:cNvSpPr/>
          <p:nvPr/>
        </p:nvSpPr>
        <p:spPr>
          <a:xfrm>
            <a:off x="2667000" y="609600"/>
            <a:ext cx="4267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667000" y="762000"/>
            <a:ext cx="4222631" cy="381000"/>
          </a:xfrm>
          <a:prstGeom prst="rect">
            <a:avLst/>
          </a:prstGeom>
          <a:noFill/>
        </p:spPr>
        <p:txBody>
          <a:bodyPr wrap="square" rtlCol="0">
            <a:spAutoFit/>
          </a:bodyPr>
          <a:lstStyle/>
          <a:p>
            <a:pPr algn="ctr"/>
            <a:r>
              <a:rPr lang="en-US" dirty="0" smtClean="0"/>
              <a:t>Let’s Experiment</a:t>
            </a:r>
            <a:endParaRPr lang="en-US" dirty="0"/>
          </a:p>
        </p:txBody>
      </p:sp>
      <p:sp>
        <p:nvSpPr>
          <p:cNvPr id="26" name="Slide Number Placeholder 25"/>
          <p:cNvSpPr>
            <a:spLocks noGrp="1"/>
          </p:cNvSpPr>
          <p:nvPr>
            <p:ph type="sldNum" sz="quarter" idx="12"/>
          </p:nvPr>
        </p:nvSpPr>
        <p:spPr/>
        <p:txBody>
          <a:bodyPr/>
          <a:lstStyle/>
          <a:p>
            <a:fld id="{4D9F2A5F-6FCB-4BAD-B00E-1C6E12B9E3A0}" type="slidenum">
              <a:rPr lang="en-US" smtClean="0"/>
              <a:pPr/>
              <a:t>7</a:t>
            </a:fld>
            <a:endParaRPr lang="en-US" dirty="0"/>
          </a:p>
        </p:txBody>
      </p:sp>
      <p:pic>
        <p:nvPicPr>
          <p:cNvPr id="1027" name="Picture 3" descr="C:\Users\kori\AppData\Local\Microsoft\Windows\Temporary Internet Files\Content.IE5\9IGLLEO7\MP900442488[1].jpg"/>
          <p:cNvPicPr>
            <a:picLocks noChangeAspect="1" noChangeArrowheads="1"/>
          </p:cNvPicPr>
          <p:nvPr/>
        </p:nvPicPr>
        <p:blipFill>
          <a:blip r:embed="rId3" cstate="print"/>
          <a:srcRect/>
          <a:stretch>
            <a:fillRect/>
          </a:stretch>
        </p:blipFill>
        <p:spPr bwMode="auto">
          <a:xfrm>
            <a:off x="4648200" y="1524000"/>
            <a:ext cx="3800848" cy="4953000"/>
          </a:xfrm>
          <a:prstGeom prst="rect">
            <a:avLst/>
          </a:prstGeom>
          <a:noFill/>
        </p:spPr>
      </p:pic>
      <p:sp>
        <p:nvSpPr>
          <p:cNvPr id="11" name="TextBox 10"/>
          <p:cNvSpPr txBox="1"/>
          <p:nvPr/>
        </p:nvSpPr>
        <p:spPr>
          <a:xfrm>
            <a:off x="609600" y="1752600"/>
            <a:ext cx="2819400" cy="3970318"/>
          </a:xfrm>
          <a:prstGeom prst="rect">
            <a:avLst/>
          </a:prstGeom>
          <a:noFill/>
        </p:spPr>
        <p:txBody>
          <a:bodyPr wrap="square" rtlCol="0">
            <a:spAutoFit/>
          </a:bodyPr>
          <a:lstStyle/>
          <a:p>
            <a:r>
              <a:rPr lang="en-US" dirty="0" smtClean="0"/>
              <a:t>Refer to Handout 1</a:t>
            </a:r>
          </a:p>
          <a:p>
            <a:endParaRPr lang="en-US" dirty="0" smtClean="0"/>
          </a:p>
          <a:p>
            <a:r>
              <a:rPr lang="en-US" dirty="0" smtClean="0"/>
              <a:t>Relative to the words on this sheet,  what do you imagine your preferred future to be?</a:t>
            </a:r>
          </a:p>
          <a:p>
            <a:endParaRPr lang="en-US" dirty="0" smtClean="0"/>
          </a:p>
          <a:p>
            <a:r>
              <a:rPr lang="en-US" dirty="0" smtClean="0"/>
              <a:t>Please take 10 minutes to respond on your handouts; then we’ll come back together as a group and discuss</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9F2A5F-6FCB-4BAD-B00E-1C6E12B9E3A0}" type="slidenum">
              <a:rPr lang="en-US" smtClean="0"/>
              <a:pPr/>
              <a:t>8</a:t>
            </a:fld>
            <a:endParaRPr lang="en-US" dirty="0"/>
          </a:p>
        </p:txBody>
      </p:sp>
      <p:sp>
        <p:nvSpPr>
          <p:cNvPr id="4" name="Title 3"/>
          <p:cNvSpPr>
            <a:spLocks noGrp="1"/>
          </p:cNvSpPr>
          <p:nvPr>
            <p:ph type="title"/>
          </p:nvPr>
        </p:nvSpPr>
        <p:spPr>
          <a:xfrm>
            <a:off x="457200" y="381000"/>
            <a:ext cx="8229600" cy="1143000"/>
          </a:xfrm>
        </p:spPr>
        <p:txBody>
          <a:bodyPr>
            <a:normAutofit/>
          </a:bodyPr>
          <a:lstStyle/>
          <a:p>
            <a:r>
              <a:rPr lang="en-US" sz="2000" dirty="0" smtClean="0"/>
              <a:t>Handout 1:   Priming words for preferred future self</a:t>
            </a:r>
            <a:endParaRPr lang="en-US" sz="2000" dirty="0"/>
          </a:p>
        </p:txBody>
      </p:sp>
      <p:sp>
        <p:nvSpPr>
          <p:cNvPr id="5" name="TextBox 4"/>
          <p:cNvSpPr txBox="1"/>
          <p:nvPr/>
        </p:nvSpPr>
        <p:spPr>
          <a:xfrm>
            <a:off x="1371600" y="1676400"/>
            <a:ext cx="3200400" cy="3416320"/>
          </a:xfrm>
          <a:prstGeom prst="rect">
            <a:avLst/>
          </a:prstGeom>
          <a:noFill/>
        </p:spPr>
        <p:txBody>
          <a:bodyPr wrap="square" rtlCol="0">
            <a:spAutoFit/>
          </a:bodyPr>
          <a:lstStyle/>
          <a:p>
            <a:r>
              <a:rPr lang="en-US" dirty="0" smtClean="0"/>
              <a:t>Opportunity</a:t>
            </a:r>
          </a:p>
          <a:p>
            <a:endParaRPr lang="en-US" dirty="0" smtClean="0"/>
          </a:p>
          <a:p>
            <a:r>
              <a:rPr lang="en-US" dirty="0" smtClean="0"/>
              <a:t>Risk</a:t>
            </a:r>
          </a:p>
          <a:p>
            <a:endParaRPr lang="en-US" dirty="0" smtClean="0"/>
          </a:p>
          <a:p>
            <a:r>
              <a:rPr lang="en-US" dirty="0" smtClean="0"/>
              <a:t>Success</a:t>
            </a:r>
          </a:p>
          <a:p>
            <a:endParaRPr lang="en-US" dirty="0" smtClean="0"/>
          </a:p>
          <a:p>
            <a:r>
              <a:rPr lang="en-US" dirty="0" smtClean="0"/>
              <a:t>Challenge</a:t>
            </a:r>
          </a:p>
          <a:p>
            <a:endParaRPr lang="en-US" dirty="0" smtClean="0"/>
          </a:p>
          <a:p>
            <a:r>
              <a:rPr lang="en-US" dirty="0" smtClean="0"/>
              <a:t>Role Model</a:t>
            </a:r>
          </a:p>
          <a:p>
            <a:endParaRPr lang="en-US" dirty="0" smtClean="0"/>
          </a:p>
          <a:p>
            <a:r>
              <a:rPr lang="en-US" dirty="0" smtClean="0"/>
              <a:t>Strong-stand; non-negotiable</a:t>
            </a:r>
            <a:endParaRPr lang="en-US" dirty="0"/>
          </a:p>
        </p:txBody>
      </p:sp>
      <p:sp>
        <p:nvSpPr>
          <p:cNvPr id="6" name="TextBox 5"/>
          <p:cNvSpPr txBox="1"/>
          <p:nvPr/>
        </p:nvSpPr>
        <p:spPr>
          <a:xfrm>
            <a:off x="5181600" y="1676400"/>
            <a:ext cx="3200400" cy="1754326"/>
          </a:xfrm>
          <a:prstGeom prst="rect">
            <a:avLst/>
          </a:prstGeom>
          <a:noFill/>
        </p:spPr>
        <p:txBody>
          <a:bodyPr wrap="square" rtlCol="0">
            <a:spAutoFit/>
          </a:bodyPr>
          <a:lstStyle/>
          <a:p>
            <a:r>
              <a:rPr lang="en-US" dirty="0" smtClean="0"/>
              <a:t>Torn</a:t>
            </a:r>
          </a:p>
          <a:p>
            <a:endParaRPr lang="en-US" dirty="0" smtClean="0"/>
          </a:p>
          <a:p>
            <a:r>
              <a:rPr lang="en-US" dirty="0" smtClean="0"/>
              <a:t>Important to me</a:t>
            </a:r>
          </a:p>
          <a:p>
            <a:endParaRPr lang="en-US" dirty="0" smtClean="0"/>
          </a:p>
          <a:p>
            <a:r>
              <a:rPr lang="en-US" dirty="0" smtClean="0"/>
              <a:t>Let go of; release</a:t>
            </a:r>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371600" y="1295400"/>
          <a:ext cx="7543800" cy="4525963"/>
        </p:xfrm>
        <a:graphic>
          <a:graphicData uri="http://schemas.openxmlformats.org/drawingml/2006/table">
            <a:tbl>
              <a:tblPr/>
              <a:tblGrid>
                <a:gridCol w="1484617"/>
                <a:gridCol w="1311114"/>
                <a:gridCol w="1863320"/>
                <a:gridCol w="1557038"/>
                <a:gridCol w="1327711"/>
              </a:tblGrid>
              <a:tr h="411451">
                <a:tc>
                  <a:txBody>
                    <a:bodyPr/>
                    <a:lstStyle/>
                    <a:p>
                      <a:pPr marL="0" marR="0" algn="ctr">
                        <a:lnSpc>
                          <a:spcPct val="115000"/>
                        </a:lnSpc>
                        <a:spcBef>
                          <a:spcPts val="0"/>
                        </a:spcBef>
                        <a:spcAft>
                          <a:spcPts val="0"/>
                        </a:spcAft>
                      </a:pPr>
                      <a:r>
                        <a:rPr lang="en-US" sz="400" b="1" dirty="0">
                          <a:latin typeface="Calibri"/>
                          <a:ea typeface="Times New Roman"/>
                          <a:cs typeface="Calibri"/>
                        </a:rPr>
                        <a:t>Constructive-developmental Structures</a:t>
                      </a:r>
                      <a:endParaRPr lang="en-US" sz="400" dirty="0">
                        <a:latin typeface="Calibri"/>
                        <a:ea typeface="Times New Roman"/>
                        <a:cs typeface="Times New Roman"/>
                      </a:endParaRPr>
                    </a:p>
                    <a:p>
                      <a:pPr marL="0" marR="0" algn="ctr">
                        <a:lnSpc>
                          <a:spcPct val="115000"/>
                        </a:lnSpc>
                        <a:spcBef>
                          <a:spcPts val="0"/>
                        </a:spcBef>
                        <a:spcAft>
                          <a:spcPts val="0"/>
                        </a:spcAft>
                      </a:pPr>
                      <a:r>
                        <a:rPr lang="en-US" sz="400" b="1" dirty="0">
                          <a:latin typeface="Calibri"/>
                          <a:ea typeface="Times New Roman"/>
                          <a:cs typeface="Calibri"/>
                        </a:rPr>
                        <a:t>(ways of organizing experience)</a:t>
                      </a:r>
                      <a:endParaRPr lang="en-US" sz="400" dirty="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00" b="1">
                          <a:latin typeface="Calibri"/>
                          <a:ea typeface="Times New Roman"/>
                          <a:cs typeface="Calibri"/>
                        </a:rPr>
                        <a:t>Stage 2  </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(Imperial)</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Characteristics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00" b="1">
                          <a:latin typeface="Calibri"/>
                          <a:ea typeface="Times New Roman"/>
                          <a:cs typeface="Calibri"/>
                        </a:rPr>
                        <a:t>Stage 3  </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(Socialized)</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Characteristics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00" b="1">
                          <a:latin typeface="Calibri"/>
                          <a:ea typeface="Times New Roman"/>
                          <a:cs typeface="Calibri"/>
                        </a:rPr>
                        <a:t>Stage 4 </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(Self-authoring)</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Characteristics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00" b="1">
                          <a:latin typeface="Calibri"/>
                          <a:ea typeface="Times New Roman"/>
                          <a:cs typeface="Calibri"/>
                        </a:rPr>
                        <a:t>Stage 5 </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(Self-transforming)</a:t>
                      </a:r>
                      <a:endParaRPr lang="en-US" sz="400">
                        <a:latin typeface="Calibri"/>
                        <a:ea typeface="Times New Roman"/>
                        <a:cs typeface="Times New Roman"/>
                      </a:endParaRPr>
                    </a:p>
                    <a:p>
                      <a:pPr marL="0" marR="0" algn="ctr">
                        <a:lnSpc>
                          <a:spcPct val="115000"/>
                        </a:lnSpc>
                        <a:spcBef>
                          <a:spcPts val="0"/>
                        </a:spcBef>
                        <a:spcAft>
                          <a:spcPts val="0"/>
                        </a:spcAft>
                      </a:pPr>
                      <a:r>
                        <a:rPr lang="en-US" sz="400" b="1">
                          <a:latin typeface="Calibri"/>
                          <a:ea typeface="Times New Roman"/>
                          <a:cs typeface="Calibri"/>
                        </a:rPr>
                        <a:t>Characteristics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752">
                <a:tc>
                  <a:txBody>
                    <a:bodyPr/>
                    <a:lstStyle/>
                    <a:p>
                      <a:pPr marL="0" marR="0" algn="ctr">
                        <a:lnSpc>
                          <a:spcPct val="115000"/>
                        </a:lnSpc>
                        <a:spcBef>
                          <a:spcPts val="0"/>
                        </a:spcBef>
                        <a:spcAft>
                          <a:spcPts val="0"/>
                        </a:spcAft>
                      </a:pPr>
                      <a:r>
                        <a:rPr lang="en-US" sz="400" b="1">
                          <a:latin typeface="Calibri"/>
                          <a:ea typeface="Times New Roman"/>
                          <a:cs typeface="Calibri"/>
                        </a:rPr>
                        <a:t>Values</a:t>
                      </a:r>
                      <a:endParaRPr lang="en-US" sz="400">
                        <a:latin typeface="Calibri"/>
                        <a:ea typeface="Times New Roman"/>
                        <a:cs typeface="Times New Roman"/>
                      </a:endParaRPr>
                    </a:p>
                    <a:p>
                      <a:pPr marL="0" marR="0" algn="ctr">
                        <a:lnSpc>
                          <a:spcPct val="115000"/>
                        </a:lnSpc>
                        <a:spcBef>
                          <a:spcPts val="0"/>
                        </a:spcBef>
                        <a:spcAft>
                          <a:spcPts val="0"/>
                        </a:spcAft>
                      </a:pPr>
                      <a:r>
                        <a:rPr lang="en-US" sz="400" i="1">
                          <a:latin typeface="Calibri"/>
                          <a:ea typeface="Times New Roman"/>
                          <a:cs typeface="Calibri"/>
                        </a:rPr>
                        <a:t>What do I value most in life?</a:t>
                      </a:r>
                      <a:endParaRPr lang="en-US" sz="400">
                        <a:latin typeface="Calibri"/>
                        <a:ea typeface="Times New Roman"/>
                        <a:cs typeface="Times New Roman"/>
                      </a:endParaRPr>
                    </a:p>
                  </a:txBody>
                  <a:tcPr marL="22361" marR="223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Getting my needs, interests, wishes met</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Mutuality; Reciprocal/stable relationships; respect for authority; empathy; others understanding me; values come from an outside “institution”/authority</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Psychological independence; sense of self; my own values; </a:t>
                      </a:r>
                      <a:endParaRPr lang="en-US" sz="400">
                        <a:latin typeface="Calibri"/>
                        <a:ea typeface="Times New Roman"/>
                        <a:cs typeface="Times New Roman"/>
                      </a:endParaRPr>
                    </a:p>
                    <a:p>
                      <a:pPr marL="0" marR="0">
                        <a:lnSpc>
                          <a:spcPct val="115000"/>
                        </a:lnSpc>
                        <a:spcBef>
                          <a:spcPts val="0"/>
                        </a:spcBef>
                        <a:spcAft>
                          <a:spcPts val="0"/>
                        </a:spcAft>
                      </a:pPr>
                      <a:r>
                        <a:rPr lang="en-US" sz="400">
                          <a:latin typeface="Calibri"/>
                          <a:ea typeface="Times New Roman"/>
                          <a:cs typeface="Calibri"/>
                        </a:rPr>
                        <a:t>I can see limitations to the institution. My independent standards are important.</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am not invested in any one system, so we can create new ones.</a:t>
                      </a:r>
                      <a:endParaRPr lang="en-US" sz="400">
                        <a:latin typeface="Calibri"/>
                        <a:ea typeface="Times New Roman"/>
                        <a:cs typeface="Times New Roman"/>
                      </a:endParaRPr>
                    </a:p>
                    <a:p>
                      <a:pPr marL="0" marR="0">
                        <a:lnSpc>
                          <a:spcPct val="115000"/>
                        </a:lnSpc>
                        <a:spcBef>
                          <a:spcPts val="0"/>
                        </a:spcBef>
                        <a:spcAft>
                          <a:spcPts val="0"/>
                        </a:spcAft>
                      </a:pPr>
                      <a:r>
                        <a:rPr lang="en-US" sz="400">
                          <a:latin typeface="Calibri"/>
                          <a:ea typeface="Times New Roman"/>
                          <a:cs typeface="Calibri"/>
                        </a:rPr>
                        <a:t>I value transformation to something new.</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203">
                <a:tc>
                  <a:txBody>
                    <a:bodyPr/>
                    <a:lstStyle/>
                    <a:p>
                      <a:pPr marL="0" marR="0" algn="ctr">
                        <a:lnSpc>
                          <a:spcPct val="115000"/>
                        </a:lnSpc>
                        <a:spcBef>
                          <a:spcPts val="0"/>
                        </a:spcBef>
                        <a:spcAft>
                          <a:spcPts val="0"/>
                        </a:spcAft>
                      </a:pPr>
                      <a:r>
                        <a:rPr lang="en-US" sz="400" b="1">
                          <a:latin typeface="Calibri"/>
                          <a:ea typeface="Times New Roman"/>
                          <a:cs typeface="Calibri"/>
                        </a:rPr>
                        <a:t>View of others</a:t>
                      </a:r>
                      <a:endParaRPr lang="en-US" sz="400">
                        <a:latin typeface="Calibri"/>
                        <a:ea typeface="Times New Roman"/>
                        <a:cs typeface="Times New Roman"/>
                      </a:endParaRPr>
                    </a:p>
                    <a:p>
                      <a:pPr marL="0" marR="0" algn="ctr">
                        <a:lnSpc>
                          <a:spcPct val="115000"/>
                        </a:lnSpc>
                        <a:spcBef>
                          <a:spcPts val="0"/>
                        </a:spcBef>
                        <a:spcAft>
                          <a:spcPts val="0"/>
                        </a:spcAft>
                      </a:pPr>
                      <a:r>
                        <a:rPr lang="en-US" sz="400" i="1">
                          <a:latin typeface="Calibri"/>
                          <a:ea typeface="Times New Roman"/>
                          <a:cs typeface="Calibri"/>
                        </a:rPr>
                        <a:t>What is the role of others?</a:t>
                      </a:r>
                      <a:endParaRPr lang="en-US" sz="400">
                        <a:latin typeface="Calibri"/>
                        <a:ea typeface="Times New Roman"/>
                        <a:cs typeface="Times New Roman"/>
                      </a:endParaRPr>
                    </a:p>
                  </a:txBody>
                  <a:tcPr marL="22361" marR="223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You can meet my needs. Also, if I do something, you (something external) may be able to apply consequences. I view your needs, wishes, interests in terms of the consequences for my world.</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dirty="0">
                          <a:latin typeface="Calibri"/>
                          <a:ea typeface="Times New Roman"/>
                          <a:cs typeface="Calibri"/>
                        </a:rPr>
                        <a:t>I look to an external source for direction – from a “board of directors” who know better than I do. </a:t>
                      </a:r>
                      <a:endParaRPr lang="en-US" sz="400" dirty="0">
                        <a:latin typeface="Calibri"/>
                        <a:ea typeface="Times New Roman"/>
                        <a:cs typeface="Times New Roman"/>
                      </a:endParaRPr>
                    </a:p>
                    <a:p>
                      <a:pPr marL="0" marR="0">
                        <a:lnSpc>
                          <a:spcPct val="115000"/>
                        </a:lnSpc>
                        <a:spcBef>
                          <a:spcPts val="0"/>
                        </a:spcBef>
                        <a:spcAft>
                          <a:spcPts val="0"/>
                        </a:spcAft>
                      </a:pPr>
                      <a:r>
                        <a:rPr lang="en-US" sz="400" dirty="0">
                          <a:latin typeface="Calibri"/>
                          <a:ea typeface="Times New Roman"/>
                          <a:cs typeface="Calibri"/>
                        </a:rPr>
                        <a:t>You make me feel this way. The other’s view is determining/mediating.</a:t>
                      </a:r>
                      <a:endParaRPr lang="en-US" sz="400" dirty="0">
                        <a:latin typeface="Calibri"/>
                        <a:ea typeface="Times New Roman"/>
                        <a:cs typeface="Times New Roman"/>
                      </a:endParaRPr>
                    </a:p>
                    <a:p>
                      <a:pPr marL="0" marR="0">
                        <a:lnSpc>
                          <a:spcPct val="115000"/>
                        </a:lnSpc>
                        <a:spcBef>
                          <a:spcPts val="0"/>
                        </a:spcBef>
                        <a:spcAft>
                          <a:spcPts val="0"/>
                        </a:spcAft>
                      </a:pPr>
                      <a:r>
                        <a:rPr lang="en-US" sz="400" dirty="0">
                          <a:latin typeface="Calibri"/>
                          <a:ea typeface="Times New Roman"/>
                          <a:cs typeface="Calibri"/>
                        </a:rPr>
                        <a:t>Difference is a “problem.”</a:t>
                      </a:r>
                      <a:endParaRPr lang="en-US" sz="400" dirty="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do not hold you responsible for my feelings. I feel violated if you make me responsible for your feelings.  You have feelings that I am not responsible for. </a:t>
                      </a:r>
                      <a:endParaRPr lang="en-US" sz="400">
                        <a:latin typeface="Calibri"/>
                        <a:ea typeface="Times New Roman"/>
                        <a:cs typeface="Times New Roman"/>
                      </a:endParaRPr>
                    </a:p>
                    <a:p>
                      <a:pPr marL="0" marR="0">
                        <a:lnSpc>
                          <a:spcPct val="115000"/>
                        </a:lnSpc>
                        <a:spcBef>
                          <a:spcPts val="0"/>
                        </a:spcBef>
                        <a:spcAft>
                          <a:spcPts val="0"/>
                        </a:spcAft>
                      </a:pPr>
                      <a:r>
                        <a:rPr lang="en-US" sz="400">
                          <a:latin typeface="Calibri"/>
                          <a:ea typeface="Times New Roman"/>
                          <a:cs typeface="Calibri"/>
                        </a:rPr>
                        <a:t>I am still seeking to confirm that I am doing it in a right way (idealism?)</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We can participate in a process of creating a new perspective. I want feedback to know if my self-evaluations are correct.</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203">
                <a:tc>
                  <a:txBody>
                    <a:bodyPr/>
                    <a:lstStyle/>
                    <a:p>
                      <a:pPr marL="0" marR="0" algn="ctr">
                        <a:lnSpc>
                          <a:spcPct val="115000"/>
                        </a:lnSpc>
                        <a:spcBef>
                          <a:spcPts val="0"/>
                        </a:spcBef>
                        <a:spcAft>
                          <a:spcPts val="0"/>
                        </a:spcAft>
                      </a:pPr>
                      <a:r>
                        <a:rPr lang="en-US" sz="400" b="1">
                          <a:latin typeface="Calibri"/>
                          <a:ea typeface="Times New Roman"/>
                          <a:cs typeface="Calibri"/>
                        </a:rPr>
                        <a:t>Range of perspective</a:t>
                      </a:r>
                      <a:endParaRPr lang="en-US" sz="400">
                        <a:latin typeface="Calibri"/>
                        <a:ea typeface="Times New Roman"/>
                        <a:cs typeface="Times New Roman"/>
                      </a:endParaRPr>
                    </a:p>
                    <a:p>
                      <a:pPr marL="0" marR="0" algn="ctr">
                        <a:lnSpc>
                          <a:spcPct val="115000"/>
                        </a:lnSpc>
                        <a:spcBef>
                          <a:spcPts val="0"/>
                        </a:spcBef>
                        <a:spcAft>
                          <a:spcPts val="0"/>
                        </a:spcAft>
                      </a:pPr>
                      <a:r>
                        <a:rPr lang="en-US" sz="400" i="1">
                          <a:latin typeface="Calibri"/>
                          <a:ea typeface="Times New Roman"/>
                          <a:cs typeface="Calibri"/>
                        </a:rPr>
                        <a:t>How broad is my ability to see another’s perspectives</a:t>
                      </a:r>
                      <a:r>
                        <a:rPr lang="en-US" sz="400" b="1" i="1">
                          <a:latin typeface="Calibri"/>
                          <a:ea typeface="Times New Roman"/>
                          <a:cs typeface="Calibri"/>
                        </a:rPr>
                        <a:t>?</a:t>
                      </a:r>
                      <a:endParaRPr lang="en-US" sz="400">
                        <a:latin typeface="Calibri"/>
                        <a:ea typeface="Times New Roman"/>
                        <a:cs typeface="Times New Roman"/>
                      </a:endParaRPr>
                    </a:p>
                  </a:txBody>
                  <a:tcPr marL="22361" marR="223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 I can see your point of view in terms of what I want/need. No internal battle. I cannot take more than one perspective. </a:t>
                      </a:r>
                      <a:endParaRPr lang="en-US" sz="400">
                        <a:latin typeface="Calibri"/>
                        <a:ea typeface="Times New Roman"/>
                        <a:cs typeface="Times New Roman"/>
                      </a:endParaRPr>
                    </a:p>
                    <a:p>
                      <a:pPr marL="0" marR="0">
                        <a:lnSpc>
                          <a:spcPct val="115000"/>
                        </a:lnSpc>
                        <a:spcBef>
                          <a:spcPts val="0"/>
                        </a:spcBef>
                        <a:spcAft>
                          <a:spcPts val="0"/>
                        </a:spcAft>
                      </a:pPr>
                      <a:r>
                        <a:rPr lang="en-US" sz="400">
                          <a:latin typeface="Calibri"/>
                          <a:ea typeface="Times New Roman"/>
                          <a:cs typeface="Calibri"/>
                        </a:rPr>
                        <a:t>I am concerned only about my own perspective.</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dirty="0">
                          <a:latin typeface="Calibri"/>
                          <a:ea typeface="Times New Roman"/>
                          <a:cs typeface="Calibri"/>
                        </a:rPr>
                        <a:t>I can hold multiple points of view (interpersonal) e.g. mine, yours. I am responsible for your point of view. I can’t imagine that you have a POV different from the one I think you have.</a:t>
                      </a:r>
                      <a:endParaRPr lang="en-US" sz="400" dirty="0">
                        <a:latin typeface="Calibri"/>
                        <a:ea typeface="Times New Roman"/>
                        <a:cs typeface="Times New Roman"/>
                      </a:endParaRPr>
                    </a:p>
                    <a:p>
                      <a:pPr marL="0" marR="0">
                        <a:lnSpc>
                          <a:spcPct val="115000"/>
                        </a:lnSpc>
                        <a:spcBef>
                          <a:spcPts val="0"/>
                        </a:spcBef>
                        <a:spcAft>
                          <a:spcPts val="0"/>
                        </a:spcAft>
                      </a:pPr>
                      <a:r>
                        <a:rPr lang="en-US" sz="400" dirty="0">
                          <a:latin typeface="Calibri"/>
                          <a:ea typeface="Times New Roman"/>
                          <a:cs typeface="Calibri"/>
                        </a:rPr>
                        <a:t>Your POV helps determine mine. I can look at myself through your eyes.</a:t>
                      </a:r>
                      <a:endParaRPr lang="en-US" sz="400" dirty="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can generate, define, and distinguish my point of view from yours. You can have a point of view outside of the one I have constructed internally as your POV.</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Other’s views may help me change my own.</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177">
                <a:tc>
                  <a:txBody>
                    <a:bodyPr/>
                    <a:lstStyle/>
                    <a:p>
                      <a:pPr marL="0" marR="0" algn="ctr">
                        <a:lnSpc>
                          <a:spcPct val="115000"/>
                        </a:lnSpc>
                        <a:spcBef>
                          <a:spcPts val="0"/>
                        </a:spcBef>
                        <a:spcAft>
                          <a:spcPts val="0"/>
                        </a:spcAft>
                      </a:pPr>
                      <a:r>
                        <a:rPr lang="en-US" sz="400" b="1">
                          <a:latin typeface="Calibri"/>
                          <a:ea typeface="Times New Roman"/>
                          <a:cs typeface="Calibri"/>
                        </a:rPr>
                        <a:t>Control</a:t>
                      </a:r>
                      <a:endParaRPr lang="en-US" sz="400">
                        <a:latin typeface="Calibri"/>
                        <a:ea typeface="Times New Roman"/>
                        <a:cs typeface="Times New Roman"/>
                      </a:endParaRPr>
                    </a:p>
                    <a:p>
                      <a:pPr marL="0" marR="0" algn="ctr">
                        <a:lnSpc>
                          <a:spcPct val="115000"/>
                        </a:lnSpc>
                        <a:spcBef>
                          <a:spcPts val="0"/>
                        </a:spcBef>
                        <a:spcAft>
                          <a:spcPts val="0"/>
                        </a:spcAft>
                      </a:pPr>
                      <a:r>
                        <a:rPr lang="en-US" sz="400" i="1">
                          <a:latin typeface="Calibri"/>
                          <a:ea typeface="Times New Roman"/>
                          <a:cs typeface="Calibri"/>
                        </a:rPr>
                        <a:t>How much control do I have over myself, and where does that control come from?</a:t>
                      </a:r>
                      <a:endParaRPr lang="en-US" sz="400">
                        <a:latin typeface="Calibri"/>
                        <a:ea typeface="Times New Roman"/>
                        <a:cs typeface="Times New Roman"/>
                      </a:endParaRPr>
                    </a:p>
                  </a:txBody>
                  <a:tcPr marL="22361" marR="223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can recognize my impulses and begin to control them to get what I want.</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am dedicated to doing what others expect of me.</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Self-assertion; reduced control by others; my choices/action may not be mediated by your POV; independent of your feelings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Getting to a particular outcome is less important than working together to get to new and different outcomes.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177">
                <a:tc>
                  <a:txBody>
                    <a:bodyPr/>
                    <a:lstStyle/>
                    <a:p>
                      <a:pPr marL="0" marR="0" algn="ctr">
                        <a:lnSpc>
                          <a:spcPct val="115000"/>
                        </a:lnSpc>
                        <a:spcBef>
                          <a:spcPts val="0"/>
                        </a:spcBef>
                        <a:spcAft>
                          <a:spcPts val="0"/>
                        </a:spcAft>
                      </a:pPr>
                      <a:r>
                        <a:rPr lang="en-US" sz="400" b="1">
                          <a:latin typeface="Calibri"/>
                          <a:ea typeface="Times New Roman"/>
                          <a:cs typeface="Calibri"/>
                        </a:rPr>
                        <a:t>Responsibility</a:t>
                      </a:r>
                      <a:endParaRPr lang="en-US" sz="400">
                        <a:latin typeface="Calibri"/>
                        <a:ea typeface="Times New Roman"/>
                        <a:cs typeface="Times New Roman"/>
                      </a:endParaRPr>
                    </a:p>
                    <a:p>
                      <a:pPr marL="0" marR="0" algn="ctr">
                        <a:lnSpc>
                          <a:spcPct val="115000"/>
                        </a:lnSpc>
                        <a:spcBef>
                          <a:spcPts val="0"/>
                        </a:spcBef>
                        <a:spcAft>
                          <a:spcPts val="0"/>
                        </a:spcAft>
                      </a:pPr>
                      <a:r>
                        <a:rPr lang="en-US" sz="400" i="1">
                          <a:latin typeface="Calibri"/>
                          <a:ea typeface="Times New Roman"/>
                          <a:cs typeface="Calibri"/>
                        </a:rPr>
                        <a:t>What do I take responsibility for?</a:t>
                      </a:r>
                      <a:endParaRPr lang="en-US" sz="400">
                        <a:latin typeface="Calibri"/>
                        <a:ea typeface="Times New Roman"/>
                        <a:cs typeface="Times New Roman"/>
                      </a:endParaRPr>
                    </a:p>
                  </a:txBody>
                  <a:tcPr marL="22361" marR="223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am not responsible for my actions independent of some external you.</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do not own responsibility for choices that have to be made/choices that an authority tells me are the right choices.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a:latin typeface="Calibri"/>
                          <a:ea typeface="Times New Roman"/>
                          <a:cs typeface="Calibri"/>
                        </a:rPr>
                        <a:t>I am responsible for my own feelings/decisions. I take full responsibility for my own viewpoints/actions.</a:t>
                      </a:r>
                      <a:endParaRPr lang="en-US" sz="40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400" dirty="0">
                          <a:latin typeface="Calibri"/>
                          <a:ea typeface="Times New Roman"/>
                          <a:cs typeface="Calibri"/>
                        </a:rPr>
                        <a:t>I am responsible for working with you to find a better way that neither of us has considered.</a:t>
                      </a:r>
                      <a:endParaRPr lang="en-US" sz="400" dirty="0">
                        <a:latin typeface="Calibri"/>
                        <a:ea typeface="Times New Roman"/>
                        <a:cs typeface="Times New Roman"/>
                      </a:endParaRPr>
                    </a:p>
                  </a:txBody>
                  <a:tcPr marL="22361" marR="22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4D9F2A5F-6FCB-4BAD-B00E-1C6E12B9E3A0}" type="slidenum">
              <a:rPr lang="en-US" smtClean="0"/>
              <a:pPr/>
              <a:t>9</a:t>
            </a:fld>
            <a:endParaRPr lang="en-US" dirty="0"/>
          </a:p>
        </p:txBody>
      </p:sp>
      <p:sp>
        <p:nvSpPr>
          <p:cNvPr id="4" name="Title 3"/>
          <p:cNvSpPr>
            <a:spLocks noGrp="1"/>
          </p:cNvSpPr>
          <p:nvPr>
            <p:ph type="title"/>
          </p:nvPr>
        </p:nvSpPr>
        <p:spPr/>
        <p:txBody>
          <a:bodyPr>
            <a:normAutofit/>
          </a:bodyPr>
          <a:lstStyle/>
          <a:p>
            <a:r>
              <a:rPr lang="en-US" sz="2000" dirty="0" smtClean="0"/>
              <a:t>Handout 2:  Constructive Developmental Structures</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1071</TotalTime>
  <Words>2891</Words>
  <Application>Microsoft Office PowerPoint</Application>
  <PresentationFormat>On-screen Show (4:3)</PresentationFormat>
  <Paragraphs>387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Slide 1</vt:lpstr>
      <vt:lpstr>Slide 2</vt:lpstr>
      <vt:lpstr>Slide 3</vt:lpstr>
      <vt:lpstr>Slide 4</vt:lpstr>
      <vt:lpstr>Slide 5</vt:lpstr>
      <vt:lpstr>Slide 6</vt:lpstr>
      <vt:lpstr>Slide 7</vt:lpstr>
      <vt:lpstr>Handout 1:   Priming words for preferred future self</vt:lpstr>
      <vt:lpstr>Handout 2:  Constructive Developmental Structures</vt:lpstr>
      <vt:lpstr>Handout 3:  Process Sheet Example</vt:lpstr>
      <vt:lpstr>Handout 4: Process Sheet</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Eutopiagraphies:  Narratives of Preferred Future Selves  with Implications for  Developmental Coaching</dc:title>
  <dc:creator>kori</dc:creator>
  <cp:lastModifiedBy>kori</cp:lastModifiedBy>
  <cp:revision>84</cp:revision>
  <dcterms:created xsi:type="dcterms:W3CDTF">2010-04-01T22:00:35Z</dcterms:created>
  <dcterms:modified xsi:type="dcterms:W3CDTF">2012-05-08T00:59:29Z</dcterms:modified>
</cp:coreProperties>
</file>