
<file path=[Content_Types].xml><?xml version="1.0" encoding="utf-8"?>
<Types xmlns="http://schemas.openxmlformats.org/package/2006/content-types"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84" r:id="rId1"/>
    <p:sldMasterId id="2147483696" r:id="rId2"/>
  </p:sldMasterIdLst>
  <p:sldIdLst>
    <p:sldId id="257" r:id="rId3"/>
    <p:sldId id="259" r:id="rId4"/>
    <p:sldId id="262" r:id="rId5"/>
    <p:sldId id="265" r:id="rId6"/>
    <p:sldId id="264" r:id="rId7"/>
    <p:sldId id="260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1" autoAdjust="0"/>
    <p:restoredTop sz="94676" autoAdjust="0"/>
  </p:normalViewPr>
  <p:slideViewPr>
    <p:cSldViewPr>
      <p:cViewPr varScale="1">
        <p:scale>
          <a:sx n="105" d="100"/>
          <a:sy n="105" d="100"/>
        </p:scale>
        <p:origin x="-44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2438400"/>
            <a:ext cx="9144000" cy="44260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533400"/>
            <a:ext cx="8113776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buNone/>
              <a:defRPr sz="4800" b="1" cap="none" baseline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dirty="0" smtClean="0"/>
              <a:t>Title</a:t>
            </a:r>
            <a:br>
              <a:rPr kumimoji="0" lang="en-US" dirty="0" smtClean="0"/>
            </a:b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28F0-4E6C-4609-9843-D9D6BDF0E6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32701" y="1531088"/>
            <a:ext cx="6287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baseline="0" dirty="0" smtClean="0">
                <a:solidFill>
                  <a:srgbClr val="FF0000"/>
                </a:solidFill>
              </a:rPr>
              <a:t>                                               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1822A6D1-0FF4-4476-9C8E-798A759B9736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28F0-4E6C-4609-9843-D9D6BDF0E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1822A6D1-0FF4-4476-9C8E-798A759B9736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28F0-4E6C-4609-9843-D9D6BDF0E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BAE0-9BED-4CB3-91EE-08CFA6CEE585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CD0AF-13A3-4C1B-82F8-6C2F9E2AA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4258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BAE0-9BED-4CB3-91EE-08CFA6CEE585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CD0AF-13A3-4C1B-82F8-6C2F9E2AA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7600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BAE0-9BED-4CB3-91EE-08CFA6CEE585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CD0AF-13A3-4C1B-82F8-6C2F9E2AA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2262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BAE0-9BED-4CB3-91EE-08CFA6CEE585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CD0AF-13A3-4C1B-82F8-6C2F9E2AA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1980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BAE0-9BED-4CB3-91EE-08CFA6CEE585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CD0AF-13A3-4C1B-82F8-6C2F9E2AA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3548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BAE0-9BED-4CB3-91EE-08CFA6CEE585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CD0AF-13A3-4C1B-82F8-6C2F9E2AA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6268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BAE0-9BED-4CB3-91EE-08CFA6CEE585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CD0AF-13A3-4C1B-82F8-6C2F9E2AA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3848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BAE0-9BED-4CB3-91EE-08CFA6CEE585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CD0AF-13A3-4C1B-82F8-6C2F9E2AA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7000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22A6D1-0FF4-4476-9C8E-798A759B9736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6A28F0-4E6C-4609-9843-D9D6BDF0E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BAE0-9BED-4CB3-91EE-08CFA6CEE585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CD0AF-13A3-4C1B-82F8-6C2F9E2AA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3162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BAE0-9BED-4CB3-91EE-08CFA6CEE585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CD0AF-13A3-4C1B-82F8-6C2F9E2AA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6792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9BAE0-9BED-4CB3-91EE-08CFA6CEE585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CD0AF-13A3-4C1B-82F8-6C2F9E2AA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838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1822A6D1-0FF4-4476-9C8E-798A759B9736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28F0-4E6C-4609-9843-D9D6BDF0E6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297" y="4147751"/>
            <a:ext cx="9167792" cy="2710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1822A6D1-0FF4-4476-9C8E-798A759B9736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28F0-4E6C-4609-9843-D9D6BDF0E6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297" y="4147751"/>
            <a:ext cx="9167792" cy="2710249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1822A6D1-0FF4-4476-9C8E-798A759B9736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28F0-4E6C-4609-9843-D9D6BDF0E6C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297" y="4147751"/>
            <a:ext cx="9167792" cy="271024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1822A6D1-0FF4-4476-9C8E-798A759B9736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28F0-4E6C-4609-9843-D9D6BDF0E6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297" y="4147751"/>
            <a:ext cx="9167792" cy="2710249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1822A6D1-0FF4-4476-9C8E-798A759B9736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28F0-4E6C-4609-9843-D9D6BDF0E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1822A6D1-0FF4-4476-9C8E-798A759B9736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28F0-4E6C-4609-9843-D9D6BDF0E6C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297" y="4147751"/>
            <a:ext cx="9167792" cy="271024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822A6D1-0FF4-4476-9C8E-798A759B9736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F6A28F0-4E6C-4609-9843-D9D6BDF0E6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F6A28F0-4E6C-4609-9843-D9D6BDF0E6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5" r:id="rId2"/>
    <p:sldLayoutId id="214748368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9BAE0-9BED-4CB3-91EE-08CFA6CEE585}" type="datetimeFigureOut">
              <a:rPr lang="en-US" smtClean="0"/>
              <a:pPr/>
              <a:t>5/2/12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CD0AF-13A3-4C1B-82F8-6C2F9E2AA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469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Love and The Bottom </a:t>
            </a:r>
            <a:r>
              <a:rPr lang="en-US" dirty="0" smtClean="0"/>
              <a:t>Line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2590800"/>
            <a:ext cx="4588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Sandy</a:t>
            </a:r>
            <a:r>
              <a:rPr lang="en-US" baseline="0" dirty="0" smtClean="0">
                <a:solidFill>
                  <a:srgbClr val="FF0000"/>
                </a:solidFill>
              </a:rPr>
              <a:t> Mobley, The Learning Advantage</a:t>
            </a:r>
          </a:p>
          <a:p>
            <a:r>
              <a:rPr lang="en-US" baseline="0" dirty="0" smtClean="0">
                <a:solidFill>
                  <a:srgbClr val="FF0000"/>
                </a:solidFill>
              </a:rPr>
              <a:t>Lori Zukin, Booz Allen Hamilton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084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Definitions of Love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027817\AppData\Local\Microsoft\Windows\Temporary Internet Files\Content.Outlook\P8TYVFSC\photo (3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4038600" cy="286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12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“The way is not in the sky. The way is in the heart.”</a:t>
            </a:r>
          </a:p>
          <a:p>
            <a:endParaRPr lang="en-US" sz="2400" dirty="0" smtClean="0"/>
          </a:p>
          <a:p>
            <a:r>
              <a:rPr lang="en-US" sz="2400" dirty="0" smtClean="0"/>
              <a:t>“I know no other way of perfection but love.” </a:t>
            </a:r>
          </a:p>
          <a:p>
            <a:pPr marL="393192" lvl="1" indent="0">
              <a:buNone/>
            </a:pPr>
            <a:r>
              <a:rPr lang="en-US" sz="1800" i="1" dirty="0" smtClean="0"/>
              <a:t>~ St Therese of </a:t>
            </a:r>
            <a:r>
              <a:rPr lang="en-US" sz="1800" i="1" dirty="0" err="1" smtClean="0"/>
              <a:t>Lisieux</a:t>
            </a:r>
            <a:endParaRPr lang="en-US" sz="1800" i="1" dirty="0" smtClean="0"/>
          </a:p>
          <a:p>
            <a:pPr lvl="1"/>
            <a:endParaRPr lang="en-US" sz="1800" dirty="0" smtClean="0"/>
          </a:p>
          <a:p>
            <a:r>
              <a:rPr lang="en-US" sz="2400" dirty="0" smtClean="0"/>
              <a:t>Kindness in words creates confidence. Kindness in thinking creates profoundness. Kindness in giving creates love.” </a:t>
            </a:r>
          </a:p>
          <a:p>
            <a:pPr marL="393192" lvl="1" indent="0">
              <a:buNone/>
            </a:pPr>
            <a:r>
              <a:rPr lang="en-US" sz="1800" i="1" dirty="0" smtClean="0"/>
              <a:t>~ Lau Tzu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Some of our favorite love quotes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120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When one loves, one does not calculate. </a:t>
            </a:r>
            <a:endParaRPr lang="en-US" sz="2400" dirty="0" smtClean="0"/>
          </a:p>
          <a:p>
            <a:pPr marL="393192" lvl="1" indent="0">
              <a:buNone/>
            </a:pPr>
            <a:r>
              <a:rPr lang="en-US" sz="1800" i="1" dirty="0" smtClean="0"/>
              <a:t>~ St </a:t>
            </a:r>
            <a:r>
              <a:rPr lang="en-US" sz="1800" i="1" dirty="0"/>
              <a:t>Therese of </a:t>
            </a:r>
            <a:r>
              <a:rPr lang="en-US" sz="1800" i="1" dirty="0" err="1" smtClean="0"/>
              <a:t>Lisieux</a:t>
            </a:r>
            <a:endParaRPr lang="en-US" sz="1800" i="1" dirty="0" smtClean="0"/>
          </a:p>
          <a:p>
            <a:pPr lvl="1"/>
            <a:endParaRPr lang="en-US" sz="1100" dirty="0"/>
          </a:p>
          <a:p>
            <a:r>
              <a:rPr lang="en-US" sz="2400" dirty="0"/>
              <a:t>Love cures people, both the ones who give it and the ones who receive it. </a:t>
            </a:r>
            <a:endParaRPr lang="en-US" sz="2400" dirty="0" smtClean="0"/>
          </a:p>
          <a:p>
            <a:pPr marL="393192" lvl="1" indent="0">
              <a:buNone/>
            </a:pPr>
            <a:r>
              <a:rPr lang="en-US" sz="1800" i="1" dirty="0" smtClean="0"/>
              <a:t>~ Mencken</a:t>
            </a:r>
          </a:p>
          <a:p>
            <a:pPr lvl="1"/>
            <a:endParaRPr lang="en-US" sz="1100" dirty="0"/>
          </a:p>
          <a:p>
            <a:r>
              <a:rPr lang="en-US" sz="2400" dirty="0"/>
              <a:t>“The best and most beautiful things in this world can not be seen or even heard, but must be felt with the heart.” </a:t>
            </a:r>
            <a:endParaRPr lang="en-US" sz="2400" dirty="0" smtClean="0"/>
          </a:p>
          <a:p>
            <a:pPr marL="393192" lvl="1" indent="0">
              <a:buNone/>
            </a:pPr>
            <a:r>
              <a:rPr lang="en-US" sz="1800" i="1" dirty="0" smtClean="0"/>
              <a:t>~ Helen Keller</a:t>
            </a:r>
            <a:endParaRPr lang="en-US" sz="18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More of our favorite love quotes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952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sz="1200" dirty="0" smtClean="0"/>
          </a:p>
          <a:p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do you see the connection between love and the bottom line?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120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Pygmalian</a:t>
            </a:r>
            <a:endParaRPr lang="en-US" sz="3200" dirty="0" smtClean="0"/>
          </a:p>
          <a:p>
            <a:r>
              <a:rPr lang="en-US" sz="3200" dirty="0" smtClean="0"/>
              <a:t>Strength Based</a:t>
            </a:r>
          </a:p>
          <a:p>
            <a:r>
              <a:rPr lang="en-US" sz="3200" dirty="0" smtClean="0"/>
              <a:t>Positivity</a:t>
            </a:r>
          </a:p>
          <a:p>
            <a:pPr lvl="1"/>
            <a:r>
              <a:rPr lang="en-US" sz="2400" dirty="0" smtClean="0"/>
              <a:t>“If one thinks that one can be happy, that is enough to be happy.” ~ </a:t>
            </a:r>
            <a:r>
              <a:rPr lang="en-US" sz="1800" i="1" dirty="0" smtClean="0"/>
              <a:t>Madame del la Fayette</a:t>
            </a:r>
          </a:p>
          <a:p>
            <a:r>
              <a:rPr lang="en-US" sz="3200" dirty="0" smtClean="0"/>
              <a:t>Heart Math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Research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906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 -  listen</a:t>
            </a:r>
          </a:p>
          <a:p>
            <a:r>
              <a:rPr lang="en-US" sz="3600" dirty="0" smtClean="0"/>
              <a:t>O - observe</a:t>
            </a:r>
          </a:p>
          <a:p>
            <a:r>
              <a:rPr lang="en-US" sz="3600" dirty="0" smtClean="0"/>
              <a:t>V - validate</a:t>
            </a:r>
          </a:p>
          <a:p>
            <a:r>
              <a:rPr lang="en-US" sz="3600" dirty="0" smtClean="0"/>
              <a:t>E – engage, embolden, encourage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Love Acronym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027817\AppData\Local\Microsoft\Windows\Temporary Internet Files\Content.Outlook\P8TYVFSC\photo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83535"/>
            <a:ext cx="4114800" cy="247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647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798637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Sandy Mobley </a:t>
            </a:r>
            <a:r>
              <a:rPr lang="en-US" sz="1800" dirty="0"/>
              <a:t>loves her </a:t>
            </a:r>
            <a:r>
              <a:rPr lang="en-US" sz="1800" dirty="0" smtClean="0"/>
              <a:t>work, her clients, and her family.  </a:t>
            </a:r>
            <a:r>
              <a:rPr lang="en-US" sz="1800" dirty="0"/>
              <a:t>This synergy has provided her with  a happy and secure business for over 20 years.  As co-founder of the Georgetown Leadership Coaching Certificate Program and as an executive coach, she believes bringing love to the workplace is the best way to thrive</a:t>
            </a:r>
            <a:r>
              <a:rPr lang="en-US" sz="1800" dirty="0" smtClean="0"/>
              <a:t>. </a:t>
            </a:r>
            <a:r>
              <a:rPr lang="en-US" sz="1800" dirty="0"/>
              <a:t>She can be reached </a:t>
            </a:r>
            <a:r>
              <a:rPr lang="en-US" sz="1800" dirty="0" smtClean="0"/>
              <a:t>at sandy@LearningAdvantageInc.com </a:t>
            </a:r>
            <a:r>
              <a:rPr lang="en-US" sz="1800" dirty="0"/>
              <a:t>or at 703-992-8000.</a:t>
            </a:r>
          </a:p>
          <a:p>
            <a:endParaRPr lang="en-US" sz="2000" dirty="0" smtClean="0"/>
          </a:p>
          <a:p>
            <a:r>
              <a:rPr lang="en-US" sz="1800" dirty="0" smtClean="0">
                <a:solidFill>
                  <a:srgbClr val="FF0000"/>
                </a:solidFill>
              </a:rPr>
              <a:t>Lori </a:t>
            </a:r>
            <a:r>
              <a:rPr lang="en-US" sz="1800" dirty="0">
                <a:solidFill>
                  <a:srgbClr val="FF0000"/>
                </a:solidFill>
              </a:rPr>
              <a:t>Zukin </a:t>
            </a:r>
            <a:r>
              <a:rPr lang="en-US" sz="1800" dirty="0"/>
              <a:t>loves her team, her clients and her family.  Her focus on love and the bottom line has provided her with a high performing team, low turnover, and strong client relationships.  As a Principal at Booz Allen Hamilton her passion for  leadership development and human capital strategy has kept a team of 90 employees committed and </a:t>
            </a:r>
            <a:r>
              <a:rPr lang="en-US" sz="1800" dirty="0" smtClean="0"/>
              <a:t>engaged. She </a:t>
            </a:r>
            <a:r>
              <a:rPr lang="en-US" sz="1800" dirty="0"/>
              <a:t>can be reached at Zukin_Lori@bah.com or at </a:t>
            </a:r>
            <a:r>
              <a:rPr lang="en-US" sz="1800" dirty="0" smtClean="0"/>
              <a:t>703-984-0065</a:t>
            </a:r>
            <a:r>
              <a:rPr lang="en-US" sz="1300" dirty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50323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About Us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668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194</TotalTime>
  <Words>373</Words>
  <Application>Microsoft Macintosh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Concourse</vt:lpstr>
      <vt:lpstr>Custom Design</vt:lpstr>
      <vt:lpstr>Love and The Bottom Line </vt:lpstr>
      <vt:lpstr>Definitions of Love</vt:lpstr>
      <vt:lpstr>Some of our favorite love quotes</vt:lpstr>
      <vt:lpstr>More of our favorite love quotes</vt:lpstr>
      <vt:lpstr>How do you see the connection between love and the bottom line?</vt:lpstr>
      <vt:lpstr>The Research</vt:lpstr>
      <vt:lpstr>The Love Acronym</vt:lpstr>
      <vt:lpstr>About Us</vt:lpstr>
    </vt:vector>
  </TitlesOfParts>
  <Company>Booz Allen Hamilton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027817</dc:creator>
  <cp:lastModifiedBy>Sandra Mobley</cp:lastModifiedBy>
  <cp:revision>13</cp:revision>
  <dcterms:created xsi:type="dcterms:W3CDTF">2012-05-02T21:31:53Z</dcterms:created>
  <dcterms:modified xsi:type="dcterms:W3CDTF">2012-05-02T21:32:54Z</dcterms:modified>
</cp:coreProperties>
</file>