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6" r:id="rId1"/>
  </p:sldMasterIdLst>
  <p:sldIdLst>
    <p:sldId id="257" r:id="rId2"/>
    <p:sldId id="260" r:id="rId3"/>
    <p:sldId id="263" r:id="rId4"/>
    <p:sldId id="262" r:id="rId5"/>
    <p:sldId id="266" r:id="rId6"/>
    <p:sldId id="267" r:id="rId7"/>
    <p:sldId id="265" r:id="rId8"/>
    <p:sldId id="268" r:id="rId9"/>
    <p:sldId id="269" r:id="rId10"/>
    <p:sldId id="264" r:id="rId11"/>
    <p:sldId id="270" r:id="rId12"/>
    <p:sldId id="272" r:id="rId13"/>
    <p:sldId id="273" r:id="rId14"/>
    <p:sldId id="271" r:id="rId15"/>
    <p:sldId id="274" r:id="rId16"/>
    <p:sldId id="275" r:id="rId17"/>
  </p:sldIdLst>
  <p:sldSz cx="3898900" cy="25304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4" d="100"/>
          <a:sy n="174" d="100"/>
        </p:scale>
        <p:origin x="-1356" y="-90"/>
      </p:cViewPr>
      <p:guideLst>
        <p:guide orient="horz" pos="797"/>
        <p:guide pos="12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27436" y="506095"/>
            <a:ext cx="3347855" cy="674793"/>
          </a:xfrm>
          <a:ln>
            <a:noFill/>
          </a:ln>
        </p:spPr>
        <p:txBody>
          <a:bodyPr vert="horz" tIns="0" rIns="734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227436" y="1191270"/>
            <a:ext cx="3349155" cy="646677"/>
          </a:xfrm>
        </p:spPr>
        <p:txBody>
          <a:bodyPr lIns="0" rIns="7346"/>
          <a:lstStyle>
            <a:lvl1pPr marL="0" marR="18366" indent="0" algn="r">
              <a:buNone/>
              <a:defRPr>
                <a:solidFill>
                  <a:schemeClr val="tx1"/>
                </a:solidFill>
              </a:defRPr>
            </a:lvl1pPr>
            <a:lvl2pPr marL="183657" indent="0" algn="ctr">
              <a:buNone/>
            </a:lvl2pPr>
            <a:lvl3pPr marL="367314" indent="0" algn="ctr">
              <a:buNone/>
            </a:lvl3pPr>
            <a:lvl4pPr marL="550972" indent="0" algn="ctr">
              <a:buNone/>
            </a:lvl4pPr>
            <a:lvl5pPr marL="734629" indent="0" algn="ctr">
              <a:buNone/>
            </a:lvl5pPr>
            <a:lvl6pPr marL="918286" indent="0" algn="ctr">
              <a:buNone/>
            </a:lvl6pPr>
            <a:lvl7pPr marL="1101943" indent="0" algn="ctr">
              <a:buNone/>
            </a:lvl7pPr>
            <a:lvl8pPr marL="1285601" indent="0" algn="ctr">
              <a:buNone/>
            </a:lvl8pPr>
            <a:lvl9pPr marL="1469258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26702" y="337397"/>
            <a:ext cx="877253" cy="19230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945" y="337397"/>
            <a:ext cx="2566776" cy="19230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54050" y="2344738"/>
            <a:ext cx="2057399" cy="1349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2794000" y="2344738"/>
            <a:ext cx="909638" cy="1349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49250" y="233362"/>
            <a:ext cx="3354388" cy="346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136" y="485851"/>
            <a:ext cx="3314065" cy="502721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136" y="997971"/>
            <a:ext cx="3314065" cy="557056"/>
          </a:xfrm>
        </p:spPr>
        <p:txBody>
          <a:bodyPr lIns="18366" rIns="18366" anchor="t"/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259795"/>
            <a:ext cx="3509010" cy="42174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945" y="708476"/>
            <a:ext cx="1722014" cy="1636374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941" y="708476"/>
            <a:ext cx="1722014" cy="1636374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259795"/>
            <a:ext cx="3509010" cy="421746"/>
          </a:xfrm>
        </p:spPr>
        <p:txBody>
          <a:bodyPr tIns="18366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945" y="684552"/>
            <a:ext cx="1722691" cy="243289"/>
          </a:xfrm>
        </p:spPr>
        <p:txBody>
          <a:bodyPr lIns="18366" tIns="0" rIns="18366" bIns="0" anchor="ctr">
            <a:noAutofit/>
          </a:bodyPr>
          <a:lstStyle>
            <a:lvl1pPr marL="0" indent="0">
              <a:buNone/>
              <a:defRPr sz="10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800" b="1"/>
            </a:lvl2pPr>
            <a:lvl3pPr>
              <a:buNone/>
              <a:defRPr sz="700" b="1"/>
            </a:lvl3pPr>
            <a:lvl4pPr>
              <a:buNone/>
              <a:defRPr sz="600" b="1"/>
            </a:lvl4pPr>
            <a:lvl5pPr>
              <a:buNone/>
              <a:defRPr sz="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980587" y="686216"/>
            <a:ext cx="1723368" cy="241625"/>
          </a:xfrm>
        </p:spPr>
        <p:txBody>
          <a:bodyPr lIns="18366" tIns="0" rIns="18366" bIns="0" anchor="ctr"/>
          <a:lstStyle>
            <a:lvl1pPr marL="0" indent="0">
              <a:buNone/>
              <a:defRPr sz="10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800" b="1"/>
            </a:lvl2pPr>
            <a:lvl3pPr>
              <a:buNone/>
              <a:defRPr sz="700" b="1"/>
            </a:lvl3pPr>
            <a:lvl4pPr>
              <a:buNone/>
              <a:defRPr sz="600" b="1"/>
            </a:lvl4pPr>
            <a:lvl5pPr>
              <a:buNone/>
              <a:defRPr sz="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94945" y="927841"/>
            <a:ext cx="1722691" cy="1418999"/>
          </a:xfrm>
        </p:spPr>
        <p:txBody>
          <a:bodyPr tIns="0"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80587" y="927841"/>
            <a:ext cx="1723368" cy="1418999"/>
          </a:xfrm>
        </p:spPr>
        <p:txBody>
          <a:bodyPr tIns="0"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259795"/>
            <a:ext cx="3541501" cy="421746"/>
          </a:xfrm>
        </p:spPr>
        <p:txBody>
          <a:bodyPr vert="horz" tIns="1836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418" y="189786"/>
            <a:ext cx="1169670" cy="42877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92418" y="618561"/>
            <a:ext cx="1169670" cy="1686983"/>
          </a:xfrm>
        </p:spPr>
        <p:txBody>
          <a:bodyPr lIns="7346" rIns="7346"/>
          <a:lstStyle>
            <a:lvl1pPr marL="0" indent="0" algn="l">
              <a:buNone/>
              <a:defRPr sz="600"/>
            </a:lvl1pPr>
            <a:lvl2pPr indent="0" algn="l">
              <a:buNone/>
              <a:defRPr sz="500"/>
            </a:lvl2pPr>
            <a:lvl3pPr indent="0" algn="l">
              <a:buNone/>
              <a:defRPr sz="400"/>
            </a:lvl3pPr>
            <a:lvl4pPr indent="0" algn="l">
              <a:buNone/>
              <a:defRPr sz="400"/>
            </a:lvl4pPr>
            <a:lvl5pPr indent="0" algn="l">
              <a:buNone/>
              <a:defRPr sz="4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362" y="618561"/>
            <a:ext cx="2179593" cy="1686983"/>
          </a:xfrm>
        </p:spPr>
        <p:txBody>
          <a:bodyPr tIns="0"/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800"/>
            </a:lvl4pPr>
            <a:lvl5pPr>
              <a:defRPr sz="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1349842" y="408860"/>
            <a:ext cx="2241868" cy="1518285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31" tIns="18366" rIns="36731" bIns="1836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3412874" y="1977656"/>
            <a:ext cx="66281" cy="57357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31" tIns="18366" rIns="36731" bIns="1836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927" y="434290"/>
            <a:ext cx="943534" cy="583958"/>
          </a:xfrm>
        </p:spPr>
        <p:txBody>
          <a:bodyPr vert="horz" lIns="18366" tIns="18366" rIns="18366" bIns="18366" anchor="b"/>
          <a:lstStyle>
            <a:lvl1pPr algn="l">
              <a:buNone/>
              <a:defRPr sz="8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927" y="1043769"/>
            <a:ext cx="942234" cy="804129"/>
          </a:xfrm>
        </p:spPr>
        <p:txBody>
          <a:bodyPr lIns="25712" rIns="18366" bIns="18366" anchor="t"/>
          <a:lstStyle>
            <a:lvl1pPr marL="0" indent="0" algn="l">
              <a:spcBef>
                <a:spcPts val="100"/>
              </a:spcBef>
              <a:buFontTx/>
              <a:buNone/>
              <a:defRPr sz="5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444028" y="2345376"/>
            <a:ext cx="259927" cy="134724"/>
          </a:xfrm>
        </p:spPr>
        <p:txBody>
          <a:bodyPr/>
          <a:lstStyle/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1486303" y="442599"/>
            <a:ext cx="1968945" cy="145080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3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4062" y="2146218"/>
            <a:ext cx="3907023" cy="38425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731" tIns="18366" rIns="36731" bIns="18366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1868223" y="2295000"/>
            <a:ext cx="2030677" cy="2354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731" tIns="18366" rIns="36731" bIns="18366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4062" y="-2636"/>
            <a:ext cx="3907023" cy="38425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731" tIns="18366" rIns="36731" bIns="18366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868223" y="-2636"/>
            <a:ext cx="2030677" cy="2354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731" tIns="18366" rIns="36731" bIns="18366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94945" y="259795"/>
            <a:ext cx="3509010" cy="421746"/>
          </a:xfrm>
          <a:prstGeom prst="rect">
            <a:avLst/>
          </a:prstGeom>
        </p:spPr>
        <p:txBody>
          <a:bodyPr vert="horz" lIns="0" tIns="18366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94945" y="714156"/>
            <a:ext cx="3509010" cy="1619504"/>
          </a:xfrm>
          <a:prstGeom prst="rect">
            <a:avLst/>
          </a:prstGeom>
        </p:spPr>
        <p:txBody>
          <a:bodyPr vert="horz" lIns="36731" tIns="18366" rIns="36731" bIns="18366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94945" y="2345376"/>
            <a:ext cx="909743" cy="13472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5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5/27/2011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1137179" y="2345376"/>
            <a:ext cx="1429597" cy="13472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5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©DJW Consultancy, LLC 2011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79047" y="2345376"/>
            <a:ext cx="324908" cy="13472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5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67A1A5-2267-4D7F-8A3E-371ABA12EC5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8109" y="74685"/>
            <a:ext cx="3914484" cy="23955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Text Placeholder 6"/>
          <p:cNvSpPr txBox="1">
            <a:spLocks/>
          </p:cNvSpPr>
          <p:nvPr userDrawn="1"/>
        </p:nvSpPr>
        <p:spPr>
          <a:xfrm>
            <a:off x="2330450" y="46038"/>
            <a:ext cx="1481455" cy="15239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lvl="0" indent="0" algn="r" defTabSz="914400" eaLnBrk="1" fontAlgn="auto" latinLnBrk="0" hangingPunct="1">
              <a:lnSpc>
                <a:spcPct val="95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22635452340000000000" pitchFamily="2"/>
              </a:rPr>
              <a:t>Integrated</a:t>
            </a:r>
            <a:r>
              <a:rPr kumimoji="0" lang="en-US" sz="750" b="0" i="1" u="none" strike="noStrike" kern="0" cap="none" spc="0" normalizeH="0" baseline="0" noProof="0" dirty="0" smtClean="0">
                <a:ln>
                  <a:noFill/>
                </a:ln>
                <a:solidFill>
                  <a:srgbClr val="778D9B"/>
                </a:solidFill>
                <a:effectLst/>
                <a:uLnTx/>
                <a:uFillTx/>
                <a:latin typeface="Arial" panose="22635452340000000000" pitchFamily="2"/>
              </a:rPr>
              <a:t> Life Path Coaching </a:t>
            </a:r>
          </a:p>
          <a:p>
            <a:pPr marL="0" marR="0" lvl="0" indent="0" algn="l" defTabSz="914400" eaLnBrk="1" fontAlgn="auto" latinLnBrk="0" hangingPunct="1">
              <a:lnSpc>
                <a:spcPct val="95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" b="0" i="0" u="none" strike="noStrike" kern="0" cap="none" spc="35" normalizeH="0" baseline="0" noProof="0" dirty="0" smtClean="0">
                <a:ln>
                  <a:noFill/>
                </a:ln>
                <a:solidFill>
                  <a:srgbClr val="9CAAB7"/>
                </a:solidFill>
                <a:effectLst/>
                <a:uLnTx/>
                <a:uFillTx/>
                <a:latin typeface="Tahoma" panose="22635452340000000000" pitchFamily="2"/>
              </a:rPr>
              <a:t>from Aspiration to Actualization </a:t>
            </a:r>
            <a:endParaRPr kumimoji="0" lang="en-US" sz="550" b="0" i="0" u="none" strike="noStrike" kern="0" cap="none" spc="35" normalizeH="0" baseline="0" noProof="0" dirty="0">
              <a:ln>
                <a:noFill/>
              </a:ln>
              <a:solidFill>
                <a:srgbClr val="9CAAB7"/>
              </a:solidFill>
              <a:effectLst/>
              <a:uLnTx/>
              <a:uFillTx/>
              <a:latin typeface="Tahoma" panose="22635452340000000000" pitchFamily="2"/>
            </a:endParaRPr>
          </a:p>
        </p:txBody>
      </p:sp>
      <p:pic>
        <p:nvPicPr>
          <p:cNvPr id="15" name="Picture 14" descr="Logo---Final.bmp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20650" y="0"/>
            <a:ext cx="358522" cy="35635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2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10194" indent="-11019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20" indent="-9917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67314" indent="-9917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477509" indent="-8448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587703" indent="-8448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697898" indent="-8448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771360" indent="-7346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881555" indent="-73463" algn="l" rtl="0" eaLnBrk="1" latinLnBrk="0" hangingPunct="1">
        <a:spcBef>
          <a:spcPct val="20000"/>
        </a:spcBef>
        <a:buClr>
          <a:schemeClr val="tx2"/>
        </a:buClr>
        <a:buChar char="•"/>
        <a:defRPr kumimoji="0"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991749" indent="-7346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836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673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50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7346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9182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101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856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4692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17"/>
            <a:ext cx="3788410" cy="2407920"/>
          </a:xfrm>
          <a:prstGeom prst="rect">
            <a:avLst/>
          </a:prstGeom>
        </p:spPr>
      </p:pic>
      <p:sp>
        <p:nvSpPr>
          <p:cNvPr id="6" name="Text Placeholder 6"/>
          <p:cNvSpPr>
            <a:spLocks noGrp="1"/>
          </p:cNvSpPr>
          <p:nvPr>
            <p:ph type="body" idx="4294967295"/>
          </p:nvPr>
        </p:nvSpPr>
        <p:spPr>
          <a:xfrm>
            <a:off x="2341563" y="122238"/>
            <a:ext cx="1557337" cy="2540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r">
              <a:lnSpc>
                <a:spcPct val="95999"/>
              </a:lnSpc>
              <a:spcAft>
                <a:spcPts val="0"/>
              </a:spcAft>
            </a:pPr>
            <a:r>
              <a:rPr lang="en-US" sz="1050" spc="0" dirty="0">
                <a:solidFill>
                  <a:schemeClr val="tx2"/>
                </a:solidFill>
                <a:latin typeface="Tahoma" panose="22635452340000000000" pitchFamily="2"/>
              </a:rPr>
              <a:t>Integrated</a:t>
            </a:r>
            <a:r>
              <a:rPr lang="en-US" sz="750" spc="0" dirty="0">
                <a:solidFill>
                  <a:schemeClr val="tx2"/>
                </a:solidFill>
                <a:latin typeface="Arial" panose="22635452340000000000" pitchFamily="2"/>
              </a:rPr>
              <a:t> Life Path Coaching </a:t>
            </a:r>
          </a:p>
          <a:p>
            <a:pPr marL="0" marR="0" indent="0" algn="l">
              <a:lnSpc>
                <a:spcPct val="95999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50" spc="35" dirty="0" smtClean="0">
                <a:solidFill>
                  <a:schemeClr val="tx2"/>
                </a:solidFill>
                <a:latin typeface="Tahoma" panose="22635452340000000000" pitchFamily="2"/>
              </a:rPr>
              <a:t>      .....</a:t>
            </a:r>
            <a:r>
              <a:rPr lang="en-US" sz="550" i="1" spc="35" dirty="0" smtClean="0">
                <a:solidFill>
                  <a:schemeClr val="tx2"/>
                </a:solidFill>
                <a:latin typeface="Tahoma" panose="22635452340000000000" pitchFamily="2"/>
              </a:rPr>
              <a:t>From </a:t>
            </a:r>
            <a:r>
              <a:rPr lang="en-US" sz="550" i="1" spc="35" dirty="0">
                <a:solidFill>
                  <a:schemeClr val="tx2"/>
                </a:solidFill>
                <a:latin typeface="Tahoma" panose="22635452340000000000" pitchFamily="2"/>
              </a:rPr>
              <a:t>Aspiration to Actualization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7050" y="731837"/>
            <a:ext cx="176856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j-lt"/>
                <a:cs typeface="Arial" pitchFamily="34" charset="0"/>
              </a:rPr>
              <a:t>Practical Mindfulness</a:t>
            </a:r>
          </a:p>
          <a:p>
            <a:pPr algn="ctr"/>
            <a:r>
              <a:rPr lang="en-US" sz="1100" dirty="0" smtClean="0">
                <a:latin typeface="+mj-lt"/>
                <a:cs typeface="Arial" pitchFamily="34" charset="0"/>
              </a:rPr>
              <a:t>Mindfulness practice for </a:t>
            </a:r>
          </a:p>
          <a:p>
            <a:pPr algn="ctr"/>
            <a:r>
              <a:rPr lang="en-US" sz="1100" dirty="0" smtClean="0">
                <a:latin typeface="+mj-lt"/>
                <a:cs typeface="Arial" pitchFamily="34" charset="0"/>
              </a:rPr>
              <a:t>people who can’t meditate</a:t>
            </a:r>
          </a:p>
          <a:p>
            <a:pPr algn="ctr"/>
            <a:endParaRPr lang="en-US" sz="1100" dirty="0">
              <a:latin typeface="+mj-lt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+mj-lt"/>
                <a:cs typeface="Arial" pitchFamily="34" charset="0"/>
              </a:rPr>
              <a:t>Dona Witten, PhD</a:t>
            </a:r>
            <a:endParaRPr lang="en-US" sz="11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198437"/>
            <a:ext cx="3509010" cy="421746"/>
          </a:xfrm>
        </p:spPr>
        <p:txBody>
          <a:bodyPr>
            <a:normAutofit fontScale="90000"/>
          </a:bodyPr>
          <a:lstStyle/>
          <a:p>
            <a:r>
              <a:rPr lang="en-US" sz="1600" dirty="0" smtClean="0">
                <a:latin typeface="Khmer UI" pitchFamily="34" charset="0"/>
                <a:cs typeface="Khmer UI" pitchFamily="34" charset="0"/>
              </a:rPr>
              <a:t>A</a:t>
            </a:r>
            <a:r>
              <a:rPr lang="en-US" sz="1600" dirty="0" smtClean="0">
                <a:latin typeface="Khmer UI" pitchFamily="34" charset="0"/>
                <a:cs typeface="Khmer UI" pitchFamily="34" charset="0"/>
              </a:rPr>
              <a:t> practical mindfulness improvement cycle</a:t>
            </a:r>
            <a:endParaRPr lang="en-US" sz="1600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4945" y="714156"/>
            <a:ext cx="3509010" cy="1465481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Developing ‘cracks’ in the unconscious/autopilot ways we show up in the world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Identifying the critical moments in our life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Seeing how we show up in those critical moments in our life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Reflecting on causes and effects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Practicing/experimenting with small changes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Integrating changes into our ways of showing up</a:t>
            </a:r>
          </a:p>
          <a:p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Khmer UI" pitchFamily="34" charset="0"/>
                <a:cs typeface="Khmer UI" pitchFamily="34" charset="0"/>
              </a:rPr>
              <a:t>“Rinse and repeat”</a:t>
            </a:r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800" smtClean="0"/>
              <a:t>10</a:t>
            </a:fld>
            <a:endParaRPr lang="en-US" sz="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198437"/>
            <a:ext cx="3509010" cy="421746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Khmer UI" pitchFamily="34" charset="0"/>
                <a:cs typeface="Khmer UI" pitchFamily="34" charset="0"/>
              </a:rPr>
              <a:t>Working with slogans</a:t>
            </a:r>
            <a:endParaRPr lang="en-US" sz="1600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Cutting the roots of autopilot behaviors</a:t>
            </a:r>
          </a:p>
          <a:p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Sinking in the roots of new behaviors</a:t>
            </a:r>
          </a:p>
          <a:p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Khmer UI" pitchFamily="34" charset="0"/>
                <a:cs typeface="Khmer UI" pitchFamily="34" charset="0"/>
              </a:rPr>
              <a:t>“Put it down”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Khmer UI" pitchFamily="34" charset="0"/>
                <a:cs typeface="Khmer UI" pitchFamily="34" charset="0"/>
              </a:rPr>
              <a:t>“Stay wake”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Khmer UI" pitchFamily="34" charset="0"/>
                <a:cs typeface="Khmer UI" pitchFamily="34" charset="0"/>
              </a:rPr>
              <a:t>“Slow down”</a:t>
            </a:r>
          </a:p>
          <a:p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800" smtClean="0"/>
              <a:t>11</a:t>
            </a:fld>
            <a:endParaRPr lang="en-US" sz="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198437"/>
            <a:ext cx="3509010" cy="421746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Khmer UI" pitchFamily="34" charset="0"/>
                <a:cs typeface="Khmer UI" pitchFamily="34" charset="0"/>
              </a:rPr>
              <a:t>Working with slogans</a:t>
            </a:r>
            <a:endParaRPr lang="en-US" sz="1600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Cutting the roots of autopilot behaviors</a:t>
            </a:r>
          </a:p>
          <a:p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Sinking in the roots of new behaviors</a:t>
            </a:r>
          </a:p>
          <a:p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Khmer UI" pitchFamily="34" charset="0"/>
                <a:cs typeface="Khmer UI" pitchFamily="34" charset="0"/>
              </a:rPr>
              <a:t>“Put it down”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Khmer UI" pitchFamily="34" charset="0"/>
                <a:cs typeface="Khmer UI" pitchFamily="34" charset="0"/>
              </a:rPr>
              <a:t>“Stay wake”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latin typeface="Khmer UI" pitchFamily="34" charset="0"/>
                <a:cs typeface="Khmer UI" pitchFamily="34" charset="0"/>
              </a:rPr>
              <a:t>“Slow down”</a:t>
            </a:r>
          </a:p>
          <a:p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37179" y="2345376"/>
            <a:ext cx="1726671" cy="1347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800" smtClean="0"/>
              <a:t>12</a:t>
            </a:fld>
            <a:endParaRPr lang="en-US" sz="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198437"/>
            <a:ext cx="3509010" cy="421746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Khmer UI" pitchFamily="34" charset="0"/>
                <a:cs typeface="Khmer UI" pitchFamily="34" charset="0"/>
              </a:rPr>
              <a:t>Integrated relaxation and reflection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Non-verbal communications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Finger painting / clay /collage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Free dance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Play</a:t>
            </a:r>
          </a:p>
          <a:p>
            <a:pPr lvl="1"/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Deep relaxation exercises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Learning to breathe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Massage</a:t>
            </a:r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37179" y="2345376"/>
            <a:ext cx="1802871" cy="1347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800" smtClean="0"/>
              <a:t>13</a:t>
            </a:fld>
            <a:endParaRPr lang="en-US" sz="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157691"/>
            <a:ext cx="3509010" cy="421746"/>
          </a:xfrm>
        </p:spPr>
        <p:txBody>
          <a:bodyPr>
            <a:noAutofit/>
          </a:bodyPr>
          <a:lstStyle/>
          <a:p>
            <a:r>
              <a:rPr lang="en-US" sz="1400" dirty="0" smtClean="0">
                <a:latin typeface="Khmer UI" pitchFamily="34" charset="0"/>
                <a:cs typeface="Khmer UI" pitchFamily="34" charset="0"/>
              </a:rPr>
              <a:t>Leveraging social </a:t>
            </a:r>
            <a:r>
              <a:rPr lang="en-US" sz="1400" dirty="0" smtClean="0">
                <a:latin typeface="Khmer UI" pitchFamily="34" charset="0"/>
                <a:cs typeface="Khmer UI" pitchFamily="34" charset="0"/>
              </a:rPr>
              <a:t>complexities /technologies 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Leveraging technologies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The mindfulness bell/clock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Timers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The mindfulness tweet (coming soon!)</a:t>
            </a:r>
          </a:p>
          <a:p>
            <a:pPr lvl="1"/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Leveraging social complexities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Waiting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Interruptions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Irritations</a:t>
            </a:r>
          </a:p>
          <a:p>
            <a:pPr lvl="1">
              <a:buNone/>
            </a:pPr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pPr lvl="1">
              <a:buNone/>
            </a:pPr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37179" y="2345376"/>
            <a:ext cx="1802871" cy="1347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157691"/>
            <a:ext cx="3509010" cy="421746"/>
          </a:xfrm>
        </p:spPr>
        <p:txBody>
          <a:bodyPr>
            <a:noAutofit/>
          </a:bodyPr>
          <a:lstStyle/>
          <a:p>
            <a:r>
              <a:rPr lang="en-US" sz="1400" dirty="0" smtClean="0">
                <a:latin typeface="Khmer UI" pitchFamily="34" charset="0"/>
                <a:cs typeface="Khmer UI" pitchFamily="34" charset="0"/>
              </a:rPr>
              <a:t>Using mindfulness as a coach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Work with the Mindfulness Improvement cycle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Create practices for your client based on where they are in the cycle</a:t>
            </a:r>
          </a:p>
          <a:p>
            <a:pPr lvl="1"/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Practice what you preach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Model for the client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Live a life</a:t>
            </a:r>
          </a:p>
          <a:p>
            <a:pPr lvl="1">
              <a:buNone/>
            </a:pPr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pPr lvl="1">
              <a:buNone/>
            </a:pPr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37179" y="2345376"/>
            <a:ext cx="1802871" cy="1347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157691"/>
            <a:ext cx="3509010" cy="421746"/>
          </a:xfrm>
        </p:spPr>
        <p:txBody>
          <a:bodyPr>
            <a:noAutofit/>
          </a:bodyPr>
          <a:lstStyle/>
          <a:p>
            <a:r>
              <a:rPr lang="en-US" sz="1400" dirty="0" smtClean="0">
                <a:latin typeface="Khmer UI" pitchFamily="34" charset="0"/>
                <a:cs typeface="Khmer UI" pitchFamily="34" charset="0"/>
              </a:rPr>
              <a:t>For more informatio</a:t>
            </a:r>
            <a:r>
              <a:rPr lang="en-US" sz="1400" dirty="0" smtClean="0">
                <a:latin typeface="Khmer UI" pitchFamily="34" charset="0"/>
                <a:cs typeface="Khmer UI" pitchFamily="34" charset="0"/>
              </a:rPr>
              <a:t>n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www.integratedlifepathcoaching.com</a:t>
            </a:r>
          </a:p>
          <a:p>
            <a:pPr lvl="1">
              <a:buNone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Khmer UI" pitchFamily="34" charset="0"/>
              <a:cs typeface="Khmer UI" pitchFamily="34" charset="0"/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djwconsultancy@comcast.net</a:t>
            </a:r>
          </a:p>
          <a:p>
            <a:pPr lvl="1">
              <a:buNone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Khmer UI" pitchFamily="34" charset="0"/>
              <a:cs typeface="Khmer UI" pitchFamily="34" charset="0"/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“Enlightened Management”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Khmer UI" pitchFamily="34" charset="0"/>
                <a:cs typeface="Khmer UI" pitchFamily="34" charset="0"/>
              </a:rPr>
              <a:t>	</a:t>
            </a:r>
          </a:p>
          <a:p>
            <a:pPr lvl="1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Khmer UI" pitchFamily="34" charset="0"/>
                <a:cs typeface="Khmer UI" pitchFamily="34" charset="0"/>
              </a:rPr>
              <a:t>“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Practical Mindfulness”	publication date: Fall 2011</a:t>
            </a:r>
          </a:p>
          <a:p>
            <a:pPr lvl="1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  <a:latin typeface="Khmer UI" pitchFamily="34" charset="0"/>
              <a:cs typeface="Khmer UI" pitchFamily="34" charset="0"/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Meetup: 	Integrated Life Path Meditation and 	Contemplation</a:t>
            </a:r>
          </a:p>
          <a:p>
            <a:pPr lvl="1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	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	Monday and Thursday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nites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Khmer UI" pitchFamily="34" charset="0"/>
              <a:cs typeface="Khmer UI" pitchFamily="34" charset="0"/>
            </a:endParaRPr>
          </a:p>
          <a:p>
            <a:pPr lvl="1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37179" y="2345376"/>
            <a:ext cx="1802871" cy="1347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Khmer UI" pitchFamily="34" charset="0"/>
                <a:ea typeface="MS Gothic" pitchFamily="49" charset="-128"/>
                <a:cs typeface="Khmer UI" pitchFamily="34" charset="0"/>
              </a:rPr>
              <a:t>Mindfulness: What is it?</a:t>
            </a:r>
            <a:endParaRPr lang="en-US" dirty="0">
              <a:latin typeface="Khmer UI" pitchFamily="34" charset="0"/>
              <a:ea typeface="MS Gothic" pitchFamily="49" charset="-128"/>
              <a:cs typeface="Khmer UI" pitchFamily="34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sz="600" dirty="0" smtClean="0"/>
              <a:t>©DJW Consultancy, LLC 2011</a:t>
            </a:r>
            <a:endParaRPr lang="en-US" sz="600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600" smtClean="0"/>
              <a:t>2</a:t>
            </a:fld>
            <a:endParaRPr lang="en-US" sz="600" dirty="0"/>
          </a:p>
        </p:txBody>
      </p:sp>
      <p:sp>
        <p:nvSpPr>
          <p:cNvPr id="6" name="TextBox 5"/>
          <p:cNvSpPr txBox="1"/>
          <p:nvPr/>
        </p:nvSpPr>
        <p:spPr>
          <a:xfrm>
            <a:off x="2635250" y="884237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Calmness?</a:t>
            </a:r>
            <a:endParaRPr lang="en-US" sz="1100" i="1" dirty="0">
              <a:solidFill>
                <a:schemeClr val="tx2">
                  <a:lumMod val="75000"/>
                </a:schemeClr>
              </a:solidFill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20850" y="1189037"/>
            <a:ext cx="12698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Paying attention?</a:t>
            </a:r>
            <a:endParaRPr lang="en-US" sz="1100" i="1" dirty="0">
              <a:solidFill>
                <a:schemeClr val="tx2">
                  <a:lumMod val="75000"/>
                </a:schemeClr>
              </a:solidFill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7850" y="1189037"/>
            <a:ext cx="8162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Alertness?</a:t>
            </a:r>
            <a:endParaRPr lang="en-US" sz="1100" i="1" dirty="0">
              <a:solidFill>
                <a:schemeClr val="tx2">
                  <a:lumMod val="75000"/>
                </a:schemeClr>
              </a:solidFill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6450" y="1570037"/>
            <a:ext cx="1104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Being present?</a:t>
            </a:r>
            <a:endParaRPr lang="en-US" sz="1100" i="1" dirty="0">
              <a:solidFill>
                <a:schemeClr val="tx2">
                  <a:lumMod val="75000"/>
                </a:schemeClr>
              </a:solidFill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0250" y="808037"/>
            <a:ext cx="13949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Emotional stability?</a:t>
            </a:r>
            <a:endParaRPr lang="en-US" sz="1100" i="1" dirty="0">
              <a:solidFill>
                <a:schemeClr val="tx2">
                  <a:lumMod val="75000"/>
                </a:schemeClr>
              </a:solidFill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5450" y="1951037"/>
            <a:ext cx="3219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2">
                    <a:lumMod val="75000"/>
                  </a:schemeClr>
                </a:solidFill>
              </a:rPr>
              <a:t>The Buddhist ‘definition’: Calm abiding</a:t>
            </a:r>
            <a:endParaRPr lang="en-US" sz="14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Consider this --</a:t>
            </a:r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    Its not a matter of whether you can be mindful or not ---- just for how long and how often</a:t>
            </a:r>
            <a:endParaRPr lang="en-US" dirty="0">
              <a:solidFill>
                <a:schemeClr val="tx2">
                  <a:lumMod val="75000"/>
                </a:schemeClr>
              </a:solidFill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800" smtClean="0"/>
              <a:t>3</a:t>
            </a:fld>
            <a:endParaRPr lang="en-US" sz="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is it important?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900" dirty="0" smtClean="0">
                <a:latin typeface="Khmer UI" pitchFamily="34" charset="0"/>
                <a:cs typeface="Khmer UI" pitchFamily="34" charset="0"/>
              </a:rPr>
              <a:t>FOR THE CLIENT</a:t>
            </a:r>
            <a:endParaRPr lang="en-US" sz="900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00" dirty="0" smtClean="0">
                <a:latin typeface="Khmer UI" pitchFamily="34" charset="0"/>
                <a:cs typeface="Khmer UI" pitchFamily="34" charset="0"/>
              </a:rPr>
              <a:t>FOR THE COACH</a:t>
            </a:r>
            <a:endParaRPr lang="en-US" sz="900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Slowing down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Improved ability to reflect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Improved ability to objectify themselves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Improved emotional regulation</a:t>
            </a:r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Slowing down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Improved ability to see one’s own biases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Slowing down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Improved reflectivity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Slowing down</a:t>
            </a:r>
          </a:p>
          <a:p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37179" y="2345376"/>
            <a:ext cx="1650471" cy="1347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800" smtClean="0"/>
              <a:t>4</a:t>
            </a:fld>
            <a:endParaRPr lang="en-US" sz="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198437"/>
            <a:ext cx="3509010" cy="421746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Khmer UI" pitchFamily="34" charset="0"/>
                <a:cs typeface="Khmer UI" pitchFamily="34" charset="0"/>
              </a:rPr>
              <a:t>But why it seems so difficult to do</a:t>
            </a:r>
            <a:endParaRPr lang="en-US" sz="1600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Experiences with one-hour meditation sessions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Physically and mentally painful</a:t>
            </a:r>
          </a:p>
          <a:p>
            <a:pPr lvl="1">
              <a:buNone/>
            </a:pPr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Fears of letting the genie out of the bottle</a:t>
            </a:r>
          </a:p>
          <a:p>
            <a:pPr>
              <a:buNone/>
            </a:pPr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Not knowing what to do with the mindfulness experiences</a:t>
            </a:r>
          </a:p>
          <a:p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Impractical for scheduling</a:t>
            </a: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37179" y="2345376"/>
            <a:ext cx="2107671" cy="1347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800" smtClean="0"/>
              <a:t>5</a:t>
            </a:fld>
            <a:endParaRPr lang="en-US" sz="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latin typeface="Khmer UI" pitchFamily="34" charset="0"/>
                <a:cs typeface="Khmer UI" pitchFamily="34" charset="0"/>
              </a:rPr>
              <a:t>Characteristics of practical mindfulness</a:t>
            </a:r>
            <a:endParaRPr lang="en-US" sz="1600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4945" y="808037"/>
            <a:ext cx="3509010" cy="1389281"/>
          </a:xfrm>
        </p:spPr>
        <p:txBody>
          <a:bodyPr/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Tiny and frequent practices with incremental steps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Integrated life/practice environment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Mindfulness in motion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A personal improvement perspective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Working with slogans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Integrated relaxation and reflection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Leveraging social complexities and technologies </a:t>
            </a:r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37179" y="2345376"/>
            <a:ext cx="1650471" cy="1347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800" smtClean="0"/>
              <a:t>6</a:t>
            </a:fld>
            <a:endParaRPr lang="en-US" sz="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198437"/>
            <a:ext cx="3509010" cy="421746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Khmer UI" pitchFamily="34" charset="0"/>
                <a:cs typeface="Khmer UI" pitchFamily="34" charset="0"/>
              </a:rPr>
              <a:t>Tiny and frequent practices</a:t>
            </a:r>
            <a:endParaRPr lang="en-US" sz="1600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Khmer UI" pitchFamily="34" charset="0"/>
                <a:cs typeface="Khmer UI" pitchFamily="34" charset="0"/>
              </a:rPr>
              <a:t>Nano</a:t>
            </a:r>
            <a:r>
              <a:rPr lang="en-US" dirty="0" smtClean="0">
                <a:latin typeface="Khmer UI" pitchFamily="34" charset="0"/>
                <a:cs typeface="Khmer UI" pitchFamily="34" charset="0"/>
              </a:rPr>
              <a:t> mindfulness (30 seconds)</a:t>
            </a:r>
          </a:p>
          <a:p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Micro mindfulness (2 minutes)</a:t>
            </a:r>
          </a:p>
          <a:p>
            <a:endParaRPr lang="en-US" dirty="0" smtClean="0">
              <a:latin typeface="Khmer UI" pitchFamily="34" charset="0"/>
              <a:cs typeface="Khmer UI" pitchFamily="34" charset="0"/>
            </a:endParaRP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Doing nothing  (5-10 minutes)</a:t>
            </a:r>
          </a:p>
          <a:p>
            <a:pPr>
              <a:buNone/>
            </a:pPr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800" smtClean="0"/>
              <a:t>7</a:t>
            </a:fld>
            <a:endParaRPr lang="en-US" sz="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157691"/>
            <a:ext cx="3509010" cy="421746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Khmer UI" pitchFamily="34" charset="0"/>
                <a:cs typeface="Khmer UI" pitchFamily="34" charset="0"/>
              </a:rPr>
              <a:t>Integrated Life/practice environment</a:t>
            </a:r>
            <a:endParaRPr lang="en-US" sz="1600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Get off the cushion!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Standing up 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Walking around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In a chair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Lying down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Waiting in line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Eyes open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Practice where you work/play/live</a:t>
            </a:r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800" smtClean="0"/>
              <a:t>8</a:t>
            </a:fld>
            <a:endParaRPr lang="en-US" sz="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45" y="198437"/>
            <a:ext cx="3509010" cy="421746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Khmer UI" pitchFamily="34" charset="0"/>
                <a:cs typeface="Khmer UI" pitchFamily="34" charset="0"/>
              </a:rPr>
              <a:t>Mindfulness in motion</a:t>
            </a:r>
            <a:endParaRPr lang="en-US" sz="1600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Whistle while you work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Cleaning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Organizing</a:t>
            </a:r>
          </a:p>
          <a:p>
            <a:pPr lvl="1"/>
            <a:r>
              <a:rPr lang="en-US" dirty="0" smtClean="0">
                <a:latin typeface="Khmer UI" pitchFamily="34" charset="0"/>
                <a:cs typeface="Khmer UI" pitchFamily="34" charset="0"/>
              </a:rPr>
              <a:t>Gardening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Waiting in line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Interrupting interruptions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Take a hike</a:t>
            </a:r>
          </a:p>
          <a:p>
            <a:r>
              <a:rPr lang="en-US" dirty="0" smtClean="0">
                <a:latin typeface="Khmer UI" pitchFamily="34" charset="0"/>
                <a:cs typeface="Khmer UI" pitchFamily="34" charset="0"/>
              </a:rPr>
              <a:t>Appreciative mindfulness</a:t>
            </a:r>
            <a:endParaRPr lang="en-US" dirty="0">
              <a:latin typeface="Khmer UI" pitchFamily="34" charset="0"/>
              <a:cs typeface="Khmer UI" pitchFamily="34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©DJW Consultancy, LLC 2011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A1A5-2267-4D7F-8A3E-371ABA12EC55}" type="slidenum">
              <a:rPr lang="en-US" sz="800" smtClean="0"/>
              <a:t>9</a:t>
            </a:fld>
            <a:endParaRPr lang="en-US" sz="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2229</TotalTime>
  <Words>562</Words>
  <Application>Microsoft Office PowerPoint</Application>
  <PresentationFormat>Custom</PresentationFormat>
  <Paragraphs>157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Slide 1</vt:lpstr>
      <vt:lpstr>Mindfulness: What is it?</vt:lpstr>
      <vt:lpstr>Consider this --</vt:lpstr>
      <vt:lpstr>Why is it important?</vt:lpstr>
      <vt:lpstr>But why it seems so difficult to do</vt:lpstr>
      <vt:lpstr>Characteristics of practical mindfulness</vt:lpstr>
      <vt:lpstr>Tiny and frequent practices</vt:lpstr>
      <vt:lpstr>Integrated Life/practice environment</vt:lpstr>
      <vt:lpstr>Mindfulness in motion</vt:lpstr>
      <vt:lpstr>A practical mindfulness improvement cycle</vt:lpstr>
      <vt:lpstr>Working with slogans</vt:lpstr>
      <vt:lpstr>Working with slogans</vt:lpstr>
      <vt:lpstr>Integrated relaxation and reflection</vt:lpstr>
      <vt:lpstr>Leveraging social complexities /technologies </vt:lpstr>
      <vt:lpstr>Using mindfulness as a coach</vt:lpstr>
      <vt:lpstr>For more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Dona</dc:creator>
  <cp:lastModifiedBy>Dr Dona</cp:lastModifiedBy>
  <cp:revision>104</cp:revision>
  <dcterms:modified xsi:type="dcterms:W3CDTF">2011-05-29T15:21:45Z</dcterms:modified>
</cp:coreProperties>
</file>